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717" r:id="rId2"/>
    <p:sldMasterId id="2147483745" r:id="rId3"/>
    <p:sldMasterId id="2147483749" r:id="rId4"/>
    <p:sldMasterId id="2147483777" r:id="rId5"/>
    <p:sldMasterId id="2147483789" r:id="rId6"/>
    <p:sldMasterId id="2147483801" r:id="rId7"/>
    <p:sldMasterId id="2147483825" r:id="rId8"/>
    <p:sldMasterId id="2147483849" r:id="rId9"/>
  </p:sldMasterIdLst>
  <p:notesMasterIdLst>
    <p:notesMasterId r:id="rId18"/>
  </p:notesMasterIdLst>
  <p:sldIdLst>
    <p:sldId id="292" r:id="rId10"/>
    <p:sldId id="282" r:id="rId11"/>
    <p:sldId id="283" r:id="rId12"/>
    <p:sldId id="284" r:id="rId13"/>
    <p:sldId id="287" r:id="rId14"/>
    <p:sldId id="289" r:id="rId15"/>
    <p:sldId id="291" r:id="rId16"/>
    <p:sldId id="26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76" autoAdjust="0"/>
  </p:normalViewPr>
  <p:slideViewPr>
    <p:cSldViewPr snapToGrid="0">
      <p:cViewPr>
        <p:scale>
          <a:sx n="81" d="100"/>
          <a:sy n="81" d="100"/>
        </p:scale>
        <p:origin x="-708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1CE188-36D4-47F5-98EF-AA1319039700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3282B5-3F93-4182-97E1-5CB1D17B4BD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5296"/>
              </a:solidFill>
            </a:rPr>
            <a:t>Программа- Конструктор</a:t>
          </a:r>
        </a:p>
        <a:p>
          <a:r>
            <a:rPr lang="ru-RU" sz="1400" b="1" i="1" dirty="0" smtClean="0"/>
            <a:t>Я в мире, мир вокруг меня.</a:t>
          </a:r>
        </a:p>
        <a:p>
          <a:r>
            <a:rPr lang="ru-RU" sz="1400" b="1" i="1" dirty="0" smtClean="0"/>
            <a:t>Прекрасный Дальний Восток!</a:t>
          </a:r>
        </a:p>
        <a:p>
          <a:r>
            <a:rPr lang="ru-RU" sz="1400" b="1" i="1" dirty="0" smtClean="0"/>
            <a:t>В труде рождаются герои!</a:t>
          </a:r>
        </a:p>
        <a:p>
          <a:endParaRPr lang="ru-RU" sz="1600" i="1" dirty="0"/>
        </a:p>
      </dgm:t>
    </dgm:pt>
    <dgm:pt modelId="{A6CCB24D-759F-4BBC-B574-E6BA6E8EA66C}" type="parTrans" cxnId="{F10803E1-1A35-4B14-A8F3-D50BCCCF1678}">
      <dgm:prSet/>
      <dgm:spPr/>
      <dgm:t>
        <a:bodyPr/>
        <a:lstStyle/>
        <a:p>
          <a:endParaRPr lang="ru-RU"/>
        </a:p>
      </dgm:t>
    </dgm:pt>
    <dgm:pt modelId="{BB7D44B3-4051-4270-B6E8-757761CA27FC}" type="sibTrans" cxnId="{F10803E1-1A35-4B14-A8F3-D50BCCCF1678}">
      <dgm:prSet/>
      <dgm:spPr/>
      <dgm:t>
        <a:bodyPr/>
        <a:lstStyle/>
        <a:p>
          <a:endParaRPr lang="ru-RU"/>
        </a:p>
      </dgm:t>
    </dgm:pt>
    <dgm:pt modelId="{A8BBE6AE-A0AF-4A32-AA40-B1019A279374}">
      <dgm:prSet phldrT="[Текст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ru-RU" sz="1200" b="1" dirty="0" smtClean="0"/>
            <a:t>Лингвистический компонент</a:t>
          </a:r>
          <a:endParaRPr lang="ru-RU" sz="1200" b="1" dirty="0"/>
        </a:p>
      </dgm:t>
    </dgm:pt>
    <dgm:pt modelId="{CC540368-B7A7-47F1-A411-A099F9A3B224}" type="parTrans" cxnId="{4BFFC3F2-1412-43E0-85CD-3419F671DBCB}">
      <dgm:prSet/>
      <dgm:spPr/>
      <dgm:t>
        <a:bodyPr/>
        <a:lstStyle/>
        <a:p>
          <a:endParaRPr lang="ru-RU"/>
        </a:p>
      </dgm:t>
    </dgm:pt>
    <dgm:pt modelId="{FC1EE0DA-4AD0-4BAF-A5C3-03B3230893FD}" type="sibTrans" cxnId="{4BFFC3F2-1412-43E0-85CD-3419F671DBCB}">
      <dgm:prSet/>
      <dgm:spPr/>
      <dgm:t>
        <a:bodyPr/>
        <a:lstStyle/>
        <a:p>
          <a:endParaRPr lang="ru-RU"/>
        </a:p>
      </dgm:t>
    </dgm:pt>
    <dgm:pt modelId="{4B6AB6C6-740E-4460-BFA4-3DEE5070FC20}">
      <dgm:prSet phldrT="[Текст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ru-RU" sz="1200" b="1" dirty="0" smtClean="0"/>
            <a:t>Психологический компонент</a:t>
          </a:r>
          <a:endParaRPr lang="ru-RU" sz="1200" b="1" dirty="0"/>
        </a:p>
      </dgm:t>
    </dgm:pt>
    <dgm:pt modelId="{E2F7C5D8-FA77-4BE6-8969-7206187B368D}" type="parTrans" cxnId="{B5B8D49C-C4C3-4988-B7EB-AB886667B9A6}">
      <dgm:prSet/>
      <dgm:spPr/>
      <dgm:t>
        <a:bodyPr/>
        <a:lstStyle/>
        <a:p>
          <a:endParaRPr lang="ru-RU"/>
        </a:p>
      </dgm:t>
    </dgm:pt>
    <dgm:pt modelId="{20F35A48-5C25-464A-AAE0-DF2926080D07}" type="sibTrans" cxnId="{B5B8D49C-C4C3-4988-B7EB-AB886667B9A6}">
      <dgm:prSet/>
      <dgm:spPr/>
      <dgm:t>
        <a:bodyPr/>
        <a:lstStyle/>
        <a:p>
          <a:endParaRPr lang="ru-RU"/>
        </a:p>
      </dgm:t>
    </dgm:pt>
    <dgm:pt modelId="{4A967978-91C7-412E-9E9E-85ABE18524FB}">
      <dgm:prSet phldrT="[Текст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ru-RU" sz="1200" b="1" dirty="0" smtClean="0"/>
            <a:t>Математическое развитие</a:t>
          </a:r>
          <a:endParaRPr lang="ru-RU" sz="1200" b="1" dirty="0"/>
        </a:p>
      </dgm:t>
    </dgm:pt>
    <dgm:pt modelId="{8ACD4C06-342C-47D1-9B00-079CBE37E526}" type="parTrans" cxnId="{1304168A-5447-414D-B23A-D168ACA351E8}">
      <dgm:prSet/>
      <dgm:spPr/>
      <dgm:t>
        <a:bodyPr/>
        <a:lstStyle/>
        <a:p>
          <a:endParaRPr lang="ru-RU"/>
        </a:p>
      </dgm:t>
    </dgm:pt>
    <dgm:pt modelId="{9E0AC92C-3AF7-4D26-A73D-CB2253DD7CBB}" type="sibTrans" cxnId="{1304168A-5447-414D-B23A-D168ACA351E8}">
      <dgm:prSet/>
      <dgm:spPr/>
      <dgm:t>
        <a:bodyPr/>
        <a:lstStyle/>
        <a:p>
          <a:endParaRPr lang="ru-RU"/>
        </a:p>
      </dgm:t>
    </dgm:pt>
    <dgm:pt modelId="{AED9E759-E847-4961-A4B2-0383F014823E}">
      <dgm:prSet phldrT="[Текст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ru-RU" sz="1200" b="1" dirty="0" smtClean="0"/>
            <a:t>Культурно-художественный компонент</a:t>
          </a:r>
          <a:endParaRPr lang="ru-RU" sz="1200" b="1" dirty="0"/>
        </a:p>
      </dgm:t>
    </dgm:pt>
    <dgm:pt modelId="{885129A6-0779-4E51-B2E0-95B1FF6F3F8F}" type="parTrans" cxnId="{C97CDA03-A72E-4D17-9FDF-989551A0B8CB}">
      <dgm:prSet/>
      <dgm:spPr/>
      <dgm:t>
        <a:bodyPr/>
        <a:lstStyle/>
        <a:p>
          <a:endParaRPr lang="ru-RU"/>
        </a:p>
      </dgm:t>
    </dgm:pt>
    <dgm:pt modelId="{02241C72-F07A-48DE-A216-C5F420E02498}" type="sibTrans" cxnId="{C97CDA03-A72E-4D17-9FDF-989551A0B8CB}">
      <dgm:prSet/>
      <dgm:spPr/>
      <dgm:t>
        <a:bodyPr/>
        <a:lstStyle/>
        <a:p>
          <a:endParaRPr lang="ru-RU"/>
        </a:p>
      </dgm:t>
    </dgm:pt>
    <dgm:pt modelId="{4A45AEDF-343A-4ACF-994A-34698C4A6479}" type="pres">
      <dgm:prSet presAssocID="{541CE188-36D4-47F5-98EF-AA131903970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135A75-3B5A-4055-A32B-D488F461114E}" type="pres">
      <dgm:prSet presAssocID="{541CE188-36D4-47F5-98EF-AA1319039700}" presName="radial" presStyleCnt="0">
        <dgm:presLayoutVars>
          <dgm:animLvl val="ctr"/>
        </dgm:presLayoutVars>
      </dgm:prSet>
      <dgm:spPr/>
    </dgm:pt>
    <dgm:pt modelId="{EDDB581F-C02C-4BE3-85FA-2D7FB33F066E}" type="pres">
      <dgm:prSet presAssocID="{343282B5-3F93-4182-97E1-5CB1D17B4BD1}" presName="centerShape" presStyleLbl="vennNode1" presStyleIdx="0" presStyleCnt="5" custScaleX="114234" custScaleY="104745" custLinFactNeighborX="57171" custLinFactNeighborY="15407"/>
      <dgm:spPr/>
      <dgm:t>
        <a:bodyPr/>
        <a:lstStyle/>
        <a:p>
          <a:endParaRPr lang="ru-RU"/>
        </a:p>
      </dgm:t>
    </dgm:pt>
    <dgm:pt modelId="{24F4E795-1A9A-4E37-A96A-9B289D382DF9}" type="pres">
      <dgm:prSet presAssocID="{A8BBE6AE-A0AF-4A32-AA40-B1019A279374}" presName="node" presStyleLbl="vennNode1" presStyleIdx="1" presStyleCnt="5" custScaleX="113935" custScaleY="67508" custRadScaleRad="115155" custRadScaleInc="77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BEBE1-2762-4A4F-A241-C9EA24A7F02C}" type="pres">
      <dgm:prSet presAssocID="{4B6AB6C6-740E-4460-BFA4-3DEE5070FC20}" presName="node" presStyleLbl="vennNode1" presStyleIdx="2" presStyleCnt="5" custScaleX="110056" custScaleY="74342" custRadScaleRad="218141" custRadScaleInc="14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92CA6-AB69-4F03-A943-8B280C770BCB}" type="pres">
      <dgm:prSet presAssocID="{4A967978-91C7-412E-9E9E-85ABE18524FB}" presName="node" presStyleLbl="vennNode1" presStyleIdx="3" presStyleCnt="5" custScaleX="106878" custScaleY="78488" custRadScaleRad="160198" custRadScaleInc="-51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FFC4E5-50B0-4FDA-972B-D7E066DC3DB6}" type="pres">
      <dgm:prSet presAssocID="{AED9E759-E847-4961-A4B2-0383F014823E}" presName="node" presStyleLbl="vennNode1" presStyleIdx="4" presStyleCnt="5" custScaleX="100993" custScaleY="70650" custRadScaleRad="51606" custRadScaleInc="-118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E5423F-E860-43EA-8500-E9FD9745876B}" type="presOf" srcId="{4A967978-91C7-412E-9E9E-85ABE18524FB}" destId="{02C92CA6-AB69-4F03-A943-8B280C770BCB}" srcOrd="0" destOrd="0" presId="urn:microsoft.com/office/officeart/2005/8/layout/radial3"/>
    <dgm:cxn modelId="{C97CDA03-A72E-4D17-9FDF-989551A0B8CB}" srcId="{343282B5-3F93-4182-97E1-5CB1D17B4BD1}" destId="{AED9E759-E847-4961-A4B2-0383F014823E}" srcOrd="3" destOrd="0" parTransId="{885129A6-0779-4E51-B2E0-95B1FF6F3F8F}" sibTransId="{02241C72-F07A-48DE-A216-C5F420E02498}"/>
    <dgm:cxn modelId="{2C21F81E-3DF5-47FF-AB0F-1582BB2FA1C1}" type="presOf" srcId="{AED9E759-E847-4961-A4B2-0383F014823E}" destId="{B6FFC4E5-50B0-4FDA-972B-D7E066DC3DB6}" srcOrd="0" destOrd="0" presId="urn:microsoft.com/office/officeart/2005/8/layout/radial3"/>
    <dgm:cxn modelId="{2E6B6C6D-6154-47FF-ADC4-94A5D7BF5D36}" type="presOf" srcId="{4B6AB6C6-740E-4460-BFA4-3DEE5070FC20}" destId="{234BEBE1-2762-4A4F-A241-C9EA24A7F02C}" srcOrd="0" destOrd="0" presId="urn:microsoft.com/office/officeart/2005/8/layout/radial3"/>
    <dgm:cxn modelId="{F5B27846-C2EB-4A99-88B1-208F18316F47}" type="presOf" srcId="{343282B5-3F93-4182-97E1-5CB1D17B4BD1}" destId="{EDDB581F-C02C-4BE3-85FA-2D7FB33F066E}" srcOrd="0" destOrd="0" presId="urn:microsoft.com/office/officeart/2005/8/layout/radial3"/>
    <dgm:cxn modelId="{35FAF394-4CEF-4A09-975A-55E3F6F682FD}" type="presOf" srcId="{541CE188-36D4-47F5-98EF-AA1319039700}" destId="{4A45AEDF-343A-4ACF-994A-34698C4A6479}" srcOrd="0" destOrd="0" presId="urn:microsoft.com/office/officeart/2005/8/layout/radial3"/>
    <dgm:cxn modelId="{B5B8D49C-C4C3-4988-B7EB-AB886667B9A6}" srcId="{343282B5-3F93-4182-97E1-5CB1D17B4BD1}" destId="{4B6AB6C6-740E-4460-BFA4-3DEE5070FC20}" srcOrd="1" destOrd="0" parTransId="{E2F7C5D8-FA77-4BE6-8969-7206187B368D}" sibTransId="{20F35A48-5C25-464A-AAE0-DF2926080D07}"/>
    <dgm:cxn modelId="{4BFFC3F2-1412-43E0-85CD-3419F671DBCB}" srcId="{343282B5-3F93-4182-97E1-5CB1D17B4BD1}" destId="{A8BBE6AE-A0AF-4A32-AA40-B1019A279374}" srcOrd="0" destOrd="0" parTransId="{CC540368-B7A7-47F1-A411-A099F9A3B224}" sibTransId="{FC1EE0DA-4AD0-4BAF-A5C3-03B3230893FD}"/>
    <dgm:cxn modelId="{F10803E1-1A35-4B14-A8F3-D50BCCCF1678}" srcId="{541CE188-36D4-47F5-98EF-AA1319039700}" destId="{343282B5-3F93-4182-97E1-5CB1D17B4BD1}" srcOrd="0" destOrd="0" parTransId="{A6CCB24D-759F-4BBC-B574-E6BA6E8EA66C}" sibTransId="{BB7D44B3-4051-4270-B6E8-757761CA27FC}"/>
    <dgm:cxn modelId="{1304168A-5447-414D-B23A-D168ACA351E8}" srcId="{343282B5-3F93-4182-97E1-5CB1D17B4BD1}" destId="{4A967978-91C7-412E-9E9E-85ABE18524FB}" srcOrd="2" destOrd="0" parTransId="{8ACD4C06-342C-47D1-9B00-079CBE37E526}" sibTransId="{9E0AC92C-3AF7-4D26-A73D-CB2253DD7CBB}"/>
    <dgm:cxn modelId="{A7F00D38-E91C-42E5-B22F-0E2FE4DD5BEA}" type="presOf" srcId="{A8BBE6AE-A0AF-4A32-AA40-B1019A279374}" destId="{24F4E795-1A9A-4E37-A96A-9B289D382DF9}" srcOrd="0" destOrd="0" presId="urn:microsoft.com/office/officeart/2005/8/layout/radial3"/>
    <dgm:cxn modelId="{4E033E30-FB10-48B5-8886-E269C1B7C1B6}" type="presParOf" srcId="{4A45AEDF-343A-4ACF-994A-34698C4A6479}" destId="{58135A75-3B5A-4055-A32B-D488F461114E}" srcOrd="0" destOrd="0" presId="urn:microsoft.com/office/officeart/2005/8/layout/radial3"/>
    <dgm:cxn modelId="{94ED4482-1CCD-439D-A314-4A0AB90156F5}" type="presParOf" srcId="{58135A75-3B5A-4055-A32B-D488F461114E}" destId="{EDDB581F-C02C-4BE3-85FA-2D7FB33F066E}" srcOrd="0" destOrd="0" presId="urn:microsoft.com/office/officeart/2005/8/layout/radial3"/>
    <dgm:cxn modelId="{F6287384-C3F8-4371-B8A7-0D54D009F9BA}" type="presParOf" srcId="{58135A75-3B5A-4055-A32B-D488F461114E}" destId="{24F4E795-1A9A-4E37-A96A-9B289D382DF9}" srcOrd="1" destOrd="0" presId="urn:microsoft.com/office/officeart/2005/8/layout/radial3"/>
    <dgm:cxn modelId="{9A626DB0-3C73-4B04-A4CD-5A35A378BE78}" type="presParOf" srcId="{58135A75-3B5A-4055-A32B-D488F461114E}" destId="{234BEBE1-2762-4A4F-A241-C9EA24A7F02C}" srcOrd="2" destOrd="0" presId="urn:microsoft.com/office/officeart/2005/8/layout/radial3"/>
    <dgm:cxn modelId="{A93BF44F-99F3-4963-9057-12E385527412}" type="presParOf" srcId="{58135A75-3B5A-4055-A32B-D488F461114E}" destId="{02C92CA6-AB69-4F03-A943-8B280C770BCB}" srcOrd="3" destOrd="0" presId="urn:microsoft.com/office/officeart/2005/8/layout/radial3"/>
    <dgm:cxn modelId="{F7AEC80E-A148-4C73-98E6-3D453337349C}" type="presParOf" srcId="{58135A75-3B5A-4055-A32B-D488F461114E}" destId="{B6FFC4E5-50B0-4FDA-972B-D7E066DC3DB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B581F-C02C-4BE3-85FA-2D7FB33F066E}">
      <dsp:nvSpPr>
        <dsp:cNvPr id="0" name=""/>
        <dsp:cNvSpPr/>
      </dsp:nvSpPr>
      <dsp:spPr>
        <a:xfrm>
          <a:off x="6499789" y="1990171"/>
          <a:ext cx="4026457" cy="36919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5296"/>
              </a:solidFill>
            </a:rPr>
            <a:t>Программа- Конструктор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Я в мире, мир вокруг меня.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Прекрасный Дальний Восток!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В труде рождаются герои!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i="1" kern="1200" dirty="0"/>
        </a:p>
      </dsp:txBody>
      <dsp:txXfrm>
        <a:off x="7089450" y="2530851"/>
        <a:ext cx="2847135" cy="2610634"/>
      </dsp:txXfrm>
    </dsp:sp>
    <dsp:sp modelId="{24F4E795-1A9A-4E37-A96A-9B289D382DF9}">
      <dsp:nvSpPr>
        <dsp:cNvPr id="0" name=""/>
        <dsp:cNvSpPr/>
      </dsp:nvSpPr>
      <dsp:spPr>
        <a:xfrm>
          <a:off x="7365612" y="1622605"/>
          <a:ext cx="2007959" cy="1189742"/>
        </a:xfrm>
        <a:prstGeom prst="ellipse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Лингвистический компонент</a:t>
          </a:r>
          <a:endParaRPr lang="ru-RU" sz="1200" b="1" kern="1200" dirty="0"/>
        </a:p>
      </dsp:txBody>
      <dsp:txXfrm>
        <a:off x="7659671" y="1796839"/>
        <a:ext cx="1419841" cy="841274"/>
      </dsp:txXfrm>
    </dsp:sp>
    <dsp:sp modelId="{234BEBE1-2762-4A4F-A241-C9EA24A7F02C}">
      <dsp:nvSpPr>
        <dsp:cNvPr id="0" name=""/>
        <dsp:cNvSpPr/>
      </dsp:nvSpPr>
      <dsp:spPr>
        <a:xfrm>
          <a:off x="9798503" y="3595826"/>
          <a:ext cx="1939596" cy="1310182"/>
        </a:xfrm>
        <a:prstGeom prst="ellipse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Психологический компонент</a:t>
          </a:r>
          <a:endParaRPr lang="ru-RU" sz="1200" b="1" kern="1200" dirty="0"/>
        </a:p>
      </dsp:txBody>
      <dsp:txXfrm>
        <a:off x="10082550" y="3787698"/>
        <a:ext cx="1371502" cy="926438"/>
      </dsp:txXfrm>
    </dsp:sp>
    <dsp:sp modelId="{02C92CA6-AB69-4F03-A943-8B280C770BCB}">
      <dsp:nvSpPr>
        <dsp:cNvPr id="0" name=""/>
        <dsp:cNvSpPr/>
      </dsp:nvSpPr>
      <dsp:spPr>
        <a:xfrm>
          <a:off x="7594845" y="4971219"/>
          <a:ext cx="1883588" cy="1383250"/>
        </a:xfrm>
        <a:prstGeom prst="ellipse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Математическое развитие</a:t>
          </a:r>
          <a:endParaRPr lang="ru-RU" sz="1200" b="1" kern="1200" dirty="0"/>
        </a:p>
      </dsp:txBody>
      <dsp:txXfrm>
        <a:off x="7870690" y="5173791"/>
        <a:ext cx="1331898" cy="978106"/>
      </dsp:txXfrm>
    </dsp:sp>
    <dsp:sp modelId="{B6FFC4E5-50B0-4FDA-972B-D7E066DC3DB6}">
      <dsp:nvSpPr>
        <dsp:cNvPr id="0" name=""/>
        <dsp:cNvSpPr/>
      </dsp:nvSpPr>
      <dsp:spPr>
        <a:xfrm>
          <a:off x="5337969" y="3641176"/>
          <a:ext cx="1779872" cy="1245116"/>
        </a:xfrm>
        <a:prstGeom prst="ellipse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Культурно-художественный компонент</a:t>
          </a:r>
          <a:endParaRPr lang="ru-RU" sz="1200" b="1" kern="1200" dirty="0"/>
        </a:p>
      </dsp:txBody>
      <dsp:txXfrm>
        <a:off x="5598625" y="3823519"/>
        <a:ext cx="1258560" cy="880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7DC0A-CCF0-45C0-BEC8-264066D6E47A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5AB37-8D45-49E4-A3A6-B95A6D501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32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5AB37-8D45-49E4-A3A6-B95A6D501C5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583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5AB37-8D45-49E4-A3A6-B95A6D501C5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516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B12266-6B86-4DDF-BED6-690D97913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1A17F4A-B773-4CEA-B947-7A894D442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A5BBD7-EB5C-4D26-B49B-C83750E8E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2918" y="6356372"/>
            <a:ext cx="7420897" cy="365125"/>
          </a:xfrm>
        </p:spPr>
        <p:txBody>
          <a:bodyPr/>
          <a:lstStyle/>
          <a:p>
            <a:pPr algn="r"/>
            <a:r>
              <a:rPr lang="ru-RU" dirty="0"/>
              <a:t>Название проекта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38BE473-1D60-4704-AF2F-3AA251CF0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72"/>
            <a:ext cx="2743200" cy="365125"/>
          </a:xfrm>
        </p:spPr>
        <p:txBody>
          <a:bodyPr/>
          <a:lstStyle/>
          <a:p>
            <a:fld id="{225C63C6-1990-4CF1-B6C6-5F21AB3DF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027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B12266-6B86-4DDF-BED6-690D97913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1A17F4A-B773-4CEA-B947-7A894D442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BA5BBD7-EB5C-4D26-B49B-C83750E8E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2918" y="6356372"/>
            <a:ext cx="7420897" cy="365125"/>
          </a:xfrm>
        </p:spPr>
        <p:txBody>
          <a:bodyPr/>
          <a:lstStyle/>
          <a:p>
            <a:pPr algn="r"/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Название проекта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38BE473-1D60-4704-AF2F-3AA251CF0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72"/>
            <a:ext cx="2743200" cy="365125"/>
          </a:xfrm>
        </p:spPr>
        <p:txBody>
          <a:bodyPr/>
          <a:lstStyle/>
          <a:p>
            <a:fld id="{225C63C6-1990-4CF1-B6C6-5F21AB3DF6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79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9F8669-6629-4BDF-9F0A-74A045CE4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38FD29B-4992-46CF-B0EB-685896717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7C96432-21A6-401F-8B41-01C584040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6C91E96-666E-4E5D-AEDA-3C68C7D14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86632" y="6356372"/>
            <a:ext cx="6467168" cy="365125"/>
          </a:xfrm>
        </p:spPr>
        <p:txBody>
          <a:bodyPr/>
          <a:lstStyle/>
          <a:p>
            <a:pPr algn="r"/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Название проекта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0D940B1-30B6-481B-BBD5-F702FBC32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72"/>
            <a:ext cx="2743200" cy="365125"/>
          </a:xfrm>
        </p:spPr>
        <p:txBody>
          <a:bodyPr/>
          <a:lstStyle/>
          <a:p>
            <a:fld id="{225C63C6-1990-4CF1-B6C6-5F21AB3DF6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41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2FDD93-AAFF-4E97-961C-E1DBEAAC4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9533244" cy="1007806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0F7212E-332C-458F-A8FC-888549B54E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3" y="1789471"/>
            <a:ext cx="10517188" cy="34904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9F7FBDC-86CB-4C18-8453-DEE50BBE8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503885"/>
            <a:ext cx="3932237" cy="3651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CF0DFB6-FB00-45B0-9F69-A84224B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Название проекта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932B5F0-C35E-45DD-A4E5-40DE84A1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72"/>
            <a:ext cx="2743200" cy="365125"/>
          </a:xfrm>
        </p:spPr>
        <p:txBody>
          <a:bodyPr/>
          <a:lstStyle/>
          <a:p>
            <a:fld id="{225C63C6-1990-4CF1-B6C6-5F21AB3DF6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8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588482F-86ED-4796-B550-7F2C9A6A4156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306723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98610B0-7551-43FC-AF9D-CEF3A43B6794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145354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995BABF-4C27-459F-9B51-6ACC0AA36FDC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219757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0BE1263-8D38-495C-A965-957C0BB09B2F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689554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8FC84DD-1B1D-4C41-9CC0-98A7F837ED1A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214270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26C6715-DEA9-409D-AA8C-60A9E18DD2AA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191268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8B04FCD-96A7-4EFF-BF82-F726670A0404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08720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9F8669-6629-4BDF-9F0A-74A045CE4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8FD29B-4992-46CF-B0EB-685896717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7C96432-21A6-401F-8B41-01C584040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6C91E96-666E-4E5D-AEDA-3C68C7D14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86632" y="6356372"/>
            <a:ext cx="6467168" cy="365125"/>
          </a:xfrm>
        </p:spPr>
        <p:txBody>
          <a:bodyPr/>
          <a:lstStyle/>
          <a:p>
            <a:pPr algn="r"/>
            <a:r>
              <a:rPr lang="ru-RU" dirty="0"/>
              <a:t>Название проекта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0D940B1-30B6-481B-BBD5-F702FBC32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72"/>
            <a:ext cx="2743200" cy="365125"/>
          </a:xfrm>
        </p:spPr>
        <p:txBody>
          <a:bodyPr/>
          <a:lstStyle/>
          <a:p>
            <a:fld id="{225C63C6-1990-4CF1-B6C6-5F21AB3DF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170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6F96029-3F53-46D6-8641-5D9C11FF3DDE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603902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046A9AF-1756-4A43-B952-BE6E86B9D0EE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899476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C7728A3-2A9D-43FA-9DD8-91C47290EED2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720774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5A597AB-8F30-4198-BF3C-95F64D8D1006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083781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3780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1244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20747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5042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354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502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2FDD93-AAFF-4E97-961C-E1DBEAAC4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9533244" cy="1007806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0F7212E-332C-458F-A8FC-888549B54E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3" y="1789471"/>
            <a:ext cx="10517188" cy="34904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9F7FBDC-86CB-4C18-8453-DEE50BBE8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503885"/>
            <a:ext cx="3932237" cy="3651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CF0DFB6-FB00-45B0-9F69-A84224B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dirty="0"/>
              <a:t>Название проекта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932B5F0-C35E-45DD-A4E5-40DE84A1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72"/>
            <a:ext cx="2743200" cy="365125"/>
          </a:xfrm>
        </p:spPr>
        <p:txBody>
          <a:bodyPr/>
          <a:lstStyle/>
          <a:p>
            <a:fld id="{225C63C6-1990-4CF1-B6C6-5F21AB3DF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34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34712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13728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07359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25102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63106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450AA4-18FD-410D-A423-26876AB4B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33C28F0-6BBE-4585-A6D5-93C4E0BE6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0BA91E-4E81-4095-9FDE-2CE8BDE81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956D00-35FA-47C1-9A9B-D0EED937A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2AC6EE-6269-4BE4-B4A8-7689EC4C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303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8AC367-1FE0-4E2D-835F-F84C6FD5B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03795F-7CB7-4E33-B6FC-05015818F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F21E7D-780A-46D8-A9A4-DB7EF908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39BCBB-41E1-4712-B0C6-79A16A1DF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52F69D-FE99-4475-9319-B1D0B79F2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3500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E0A238-E4A1-4E4A-A21B-89D85A22B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46E7478-0DE8-4538-8AFD-E932D350B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D9DA6F-0BF0-4294-844F-3842C4FAA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60A4C4-D3A6-48E0-9564-E92154745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EAE676-A3DD-4586-B6B9-C5BF814F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962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38A58B-AF9A-47F7-B9D5-0BE521CF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976361-6DFC-47C0-A6AC-D6DC9C254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4762405-9A2D-4CF0-A599-D84DB5891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8837227-61ED-43D2-8B9D-E8C1AEB8A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46D8DDA-E7E1-4D73-ACAC-2279648B0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0BD42A0-AD28-442B-B5A5-735917CBC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234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7141E4-CA49-46C5-963D-67F89878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11B55E-3BEC-4627-A40B-CCF363A65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52ABBB-0BE8-4E99-B0D0-1BD431479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A38F1C8-7EAA-4A29-BA7E-5D9F067A3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EB96DF8-9423-4D6A-8F5D-F5D5DC260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68BC8A3-7683-4096-B517-2E1149A0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2D6EF77-B3DE-4613-958D-E367462C8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DB6C613-B304-4CFE-9719-1256A1041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7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B12266-6B86-4DDF-BED6-690D97913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1A17F4A-B773-4CEA-B947-7A894D442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A5BBD7-EB5C-4D26-B49B-C83750E8E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2918" y="6356372"/>
            <a:ext cx="7420897" cy="365125"/>
          </a:xfrm>
        </p:spPr>
        <p:txBody>
          <a:bodyPr/>
          <a:lstStyle/>
          <a:p>
            <a:pPr algn="r"/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Название проекта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38BE473-1D60-4704-AF2F-3AA251CF0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72"/>
            <a:ext cx="2743200" cy="365125"/>
          </a:xfrm>
        </p:spPr>
        <p:txBody>
          <a:bodyPr/>
          <a:lstStyle/>
          <a:p>
            <a:fld id="{225C63C6-1990-4CF1-B6C6-5F21AB3DF6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978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28B5C5-54A9-4FC8-AA8C-31FA0BC2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93D0AF9-2784-4D07-B62F-9EBC83B41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1ADD2E2-7722-4DEA-8132-3D293F8A6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AE8FFF2-B8DA-4EFC-BA8F-DA42865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0266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CB63990-580D-425A-8F79-F67A34287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99B943C-B9B0-47EB-BC0C-5DAEB78E7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2FE97CE-E1DF-4953-92B9-1026B126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725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3771F1-330A-46C5-8659-C40DC8A10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B3A2D1-3033-4176-9AEB-2742BDC6D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7A4B0F2-E755-4204-A112-FC7DC5C57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8F7D681-CFBD-4776-B5A3-67536D51B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E898559-96FF-4E80-AF9E-D1A017E4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FFA1A6E-65B4-42B8-98AC-06130317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575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12CF4B-77D1-4802-BD58-2C5C7BA3C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615FF8F-BB19-4181-BB8F-1A041A9B73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4E95E38-308D-4BCF-AF94-736FE3A2C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A4AA3A4-3EEF-465C-8176-57ABBDF2C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10B5CC7-5D11-4FC2-AD23-120E3EAE8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A8BCD4F-E59C-45CB-8A7C-A0DC0FE2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41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FFE28B-78E0-431E-8CE1-A99AF20D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93DF075-8D38-46D9-9858-74E0409DA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F7A11C-08A4-4F71-A75B-EC17B17C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C8ABD4-97B5-4CB9-BDD1-5C7DF1922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EEE4FF-214D-429B-BC3E-C754386A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6059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E1B43CD-9A2E-4056-AF4F-A9B49C3F2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A3D0A7E-788D-4585-B7F6-EDC55B836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0307E3-497F-41FE-8476-F4657A215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91F15D-77E8-4E7C-BDD1-3070ABF4E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48E2DC-790B-487C-96E2-B09C3E11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3360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450AA4-18FD-410D-A423-26876AB4B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33C28F0-6BBE-4585-A6D5-93C4E0BE6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0BA91E-4E81-4095-9FDE-2CE8BDE81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956D00-35FA-47C1-9A9B-D0EED937A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2AC6EE-6269-4BE4-B4A8-7689EC4C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844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8AC367-1FE0-4E2D-835F-F84C6FD5B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03795F-7CB7-4E33-B6FC-05015818F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F21E7D-780A-46D8-A9A4-DB7EF908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39BCBB-41E1-4712-B0C6-79A16A1DF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52F69D-FE99-4475-9319-B1D0B79F2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341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E0A238-E4A1-4E4A-A21B-89D85A22B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46E7478-0DE8-4538-8AFD-E932D350B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D9DA6F-0BF0-4294-844F-3842C4FAA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60A4C4-D3A6-48E0-9564-E92154745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EAE676-A3DD-4586-B6B9-C5BF814F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894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38A58B-AF9A-47F7-B9D5-0BE521CF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976361-6DFC-47C0-A6AC-D6DC9C254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4762405-9A2D-4CF0-A599-D84DB5891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8837227-61ED-43D2-8B9D-E8C1AEB8A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46D8DDA-E7E1-4D73-ACAC-2279648B0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0BD42A0-AD28-442B-B5A5-735917CBC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1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9F8669-6629-4BDF-9F0A-74A045CE4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8FD29B-4992-46CF-B0EB-685896717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7C96432-21A6-401F-8B41-01C584040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6C91E96-666E-4E5D-AEDA-3C68C7D14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86632" y="6356372"/>
            <a:ext cx="6467168" cy="365125"/>
          </a:xfrm>
        </p:spPr>
        <p:txBody>
          <a:bodyPr/>
          <a:lstStyle/>
          <a:p>
            <a:pPr algn="r"/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Название проекта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0D940B1-30B6-481B-BBD5-F702FBC32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72"/>
            <a:ext cx="2743200" cy="365125"/>
          </a:xfrm>
        </p:spPr>
        <p:txBody>
          <a:bodyPr/>
          <a:lstStyle/>
          <a:p>
            <a:fld id="{225C63C6-1990-4CF1-B6C6-5F21AB3DF6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129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7141E4-CA49-46C5-963D-67F89878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11B55E-3BEC-4627-A40B-CCF363A65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52ABBB-0BE8-4E99-B0D0-1BD431479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A38F1C8-7EAA-4A29-BA7E-5D9F067A3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EB96DF8-9423-4D6A-8F5D-F5D5DC260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68BC8A3-7683-4096-B517-2E1149A0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2D6EF77-B3DE-4613-958D-E367462C8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DB6C613-B304-4CFE-9719-1256A1041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832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28B5C5-54A9-4FC8-AA8C-31FA0BC2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93D0AF9-2784-4D07-B62F-9EBC83B41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1ADD2E2-7722-4DEA-8132-3D293F8A6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AE8FFF2-B8DA-4EFC-BA8F-DA42865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65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CB63990-580D-425A-8F79-F67A34287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99B943C-B9B0-47EB-BC0C-5DAEB78E7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2FE97CE-E1DF-4953-92B9-1026B126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6641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3771F1-330A-46C5-8659-C40DC8A10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B3A2D1-3033-4176-9AEB-2742BDC6D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7A4B0F2-E755-4204-A112-FC7DC5C57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8F7D681-CFBD-4776-B5A3-67536D51B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E898559-96FF-4E80-AF9E-D1A017E4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FFA1A6E-65B4-42B8-98AC-06130317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231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12CF4B-77D1-4802-BD58-2C5C7BA3C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615FF8F-BB19-4181-BB8F-1A041A9B73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4E95E38-308D-4BCF-AF94-736FE3A2C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A4AA3A4-3EEF-465C-8176-57ABBDF2C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10B5CC7-5D11-4FC2-AD23-120E3EAE8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A8BCD4F-E59C-45CB-8A7C-A0DC0FE2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840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FFE28B-78E0-431E-8CE1-A99AF20D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93DF075-8D38-46D9-9858-74E0409DA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F7A11C-08A4-4F71-A75B-EC17B17C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C8ABD4-97B5-4CB9-BDD1-5C7DF1922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EEE4FF-214D-429B-BC3E-C754386A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4522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E1B43CD-9A2E-4056-AF4F-A9B49C3F2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A3D0A7E-788D-4585-B7F6-EDC55B836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0307E3-497F-41FE-8476-F4657A215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91F15D-77E8-4E7C-BDD1-3070ABF4E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48E2DC-790B-487C-96E2-B09C3E11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289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450AA4-18FD-410D-A423-26876AB4B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33C28F0-6BBE-4585-A6D5-93C4E0BE6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0BA91E-4E81-4095-9FDE-2CE8BDE81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956D00-35FA-47C1-9A9B-D0EED937A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2AC6EE-6269-4BE4-B4A8-7689EC4C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781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8AC367-1FE0-4E2D-835F-F84C6FD5B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03795F-7CB7-4E33-B6FC-05015818F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F21E7D-780A-46D8-A9A4-DB7EF908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39BCBB-41E1-4712-B0C6-79A16A1DF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52F69D-FE99-4475-9319-B1D0B79F2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326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E0A238-E4A1-4E4A-A21B-89D85A22B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46E7478-0DE8-4538-8AFD-E932D350B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D9DA6F-0BF0-4294-844F-3842C4FAA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60A4C4-D3A6-48E0-9564-E92154745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EAE676-A3DD-4586-B6B9-C5BF814F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924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2FDD93-AAFF-4E97-961C-E1DBEAAC4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9533244" cy="1007806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0F7212E-332C-458F-A8FC-888549B54E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3" y="1789471"/>
            <a:ext cx="10517188" cy="34904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9F7FBDC-86CB-4C18-8453-DEE50BBE8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503885"/>
            <a:ext cx="3932237" cy="3651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CF0DFB6-FB00-45B0-9F69-A84224B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Название проекта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932B5F0-C35E-45DD-A4E5-40DE84A1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72"/>
            <a:ext cx="2743200" cy="365125"/>
          </a:xfrm>
        </p:spPr>
        <p:txBody>
          <a:bodyPr/>
          <a:lstStyle/>
          <a:p>
            <a:fld id="{225C63C6-1990-4CF1-B6C6-5F21AB3DF6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075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38A58B-AF9A-47F7-B9D5-0BE521CF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976361-6DFC-47C0-A6AC-D6DC9C254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4762405-9A2D-4CF0-A599-D84DB5891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8837227-61ED-43D2-8B9D-E8C1AEB8A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46D8DDA-E7E1-4D73-ACAC-2279648B0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0BD42A0-AD28-442B-B5A5-735917CBC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400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7141E4-CA49-46C5-963D-67F89878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11B55E-3BEC-4627-A40B-CCF363A65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52ABBB-0BE8-4E99-B0D0-1BD431479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A38F1C8-7EAA-4A29-BA7E-5D9F067A3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EB96DF8-9423-4D6A-8F5D-F5D5DC260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68BC8A3-7683-4096-B517-2E1149A0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2D6EF77-B3DE-4613-958D-E367462C8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DB6C613-B304-4CFE-9719-1256A1041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021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28B5C5-54A9-4FC8-AA8C-31FA0BC2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93D0AF9-2784-4D07-B62F-9EBC83B41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1ADD2E2-7722-4DEA-8132-3D293F8A6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AE8FFF2-B8DA-4EFC-BA8F-DA42865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4637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CB63990-580D-425A-8F79-F67A34287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99B943C-B9B0-47EB-BC0C-5DAEB78E7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2FE97CE-E1DF-4953-92B9-1026B126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400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3771F1-330A-46C5-8659-C40DC8A10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B3A2D1-3033-4176-9AEB-2742BDC6D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7A4B0F2-E755-4204-A112-FC7DC5C57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8F7D681-CFBD-4776-B5A3-67536D51B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E898559-96FF-4E80-AF9E-D1A017E4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FFA1A6E-65B4-42B8-98AC-06130317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059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12CF4B-77D1-4802-BD58-2C5C7BA3C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615FF8F-BB19-4181-BB8F-1A041A9B73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4E95E38-308D-4BCF-AF94-736FE3A2C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A4AA3A4-3EEF-465C-8176-57ABBDF2C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10B5CC7-5D11-4FC2-AD23-120E3EAE8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A8BCD4F-E59C-45CB-8A7C-A0DC0FE2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660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FFE28B-78E0-431E-8CE1-A99AF20D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93DF075-8D38-46D9-9858-74E0409DA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F7A11C-08A4-4F71-A75B-EC17B17C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C8ABD4-97B5-4CB9-BDD1-5C7DF1922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EEE4FF-214D-429B-BC3E-C754386A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255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E1B43CD-9A2E-4056-AF4F-A9B49C3F2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A3D0A7E-788D-4585-B7F6-EDC55B836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0307E3-497F-41FE-8476-F4657A215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91F15D-77E8-4E7C-BDD1-3070ABF4E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48E2DC-790B-487C-96E2-B09C3E11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1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B12266-6B86-4DDF-BED6-690D97913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1A17F4A-B773-4CEA-B947-7A894D442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BA5BBD7-EB5C-4D26-B49B-C83750E8E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2918" y="6356372"/>
            <a:ext cx="7420897" cy="365125"/>
          </a:xfrm>
        </p:spPr>
        <p:txBody>
          <a:bodyPr/>
          <a:lstStyle/>
          <a:p>
            <a:pPr algn="r"/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Название проекта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38BE473-1D60-4704-AF2F-3AA251CF0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72"/>
            <a:ext cx="2743200" cy="365125"/>
          </a:xfrm>
        </p:spPr>
        <p:txBody>
          <a:bodyPr/>
          <a:lstStyle/>
          <a:p>
            <a:fld id="{225C63C6-1990-4CF1-B6C6-5F21AB3DF6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54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9F8669-6629-4BDF-9F0A-74A045CE4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38FD29B-4992-46CF-B0EB-685896717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7C96432-21A6-401F-8B41-01C584040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6C91E96-666E-4E5D-AEDA-3C68C7D14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86632" y="6356372"/>
            <a:ext cx="6467168" cy="365125"/>
          </a:xfrm>
        </p:spPr>
        <p:txBody>
          <a:bodyPr/>
          <a:lstStyle/>
          <a:p>
            <a:pPr algn="r"/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Название проекта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0D940B1-30B6-481B-BBD5-F702FBC32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72"/>
            <a:ext cx="2743200" cy="365125"/>
          </a:xfrm>
        </p:spPr>
        <p:txBody>
          <a:bodyPr/>
          <a:lstStyle/>
          <a:p>
            <a:fld id="{225C63C6-1990-4CF1-B6C6-5F21AB3DF6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3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2FDD93-AAFF-4E97-961C-E1DBEAAC4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9533244" cy="1007806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0F7212E-332C-458F-A8FC-888549B54E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3" y="1789471"/>
            <a:ext cx="10517188" cy="34904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9F7FBDC-86CB-4C18-8453-DEE50BBE8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503885"/>
            <a:ext cx="3932237" cy="3651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CF0DFB6-FB00-45B0-9F69-A84224B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Название проекта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932B5F0-C35E-45DD-A4E5-40DE84A1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72"/>
            <a:ext cx="2743200" cy="365125"/>
          </a:xfrm>
        </p:spPr>
        <p:txBody>
          <a:bodyPr/>
          <a:lstStyle/>
          <a:p>
            <a:fld id="{225C63C6-1990-4CF1-B6C6-5F21AB3DF6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0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020CEC-BE11-42E7-AB3E-89667B1B1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489"/>
            <a:ext cx="10515600" cy="795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2EB9936-7E17-4E7E-BEE4-00DCA5F30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1236F1-7C49-4418-BAA1-EC77EE702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0" y="6356372"/>
            <a:ext cx="769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ru-RU" dirty="0"/>
              <a:t>Название проекта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AB25C7-EB59-4942-94E1-1CBFA6F76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C63C6-1990-4CF1-B6C6-5F21AB3DF64E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BBAA259-9127-4A16-A226-E10C7292AC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57" y="265489"/>
            <a:ext cx="1101091" cy="6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9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7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020CEC-BE11-42E7-AB3E-89667B1B1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489"/>
            <a:ext cx="10515600" cy="795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2EB9936-7E17-4E7E-BEE4-00DCA5F30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1236F1-7C49-4418-BAA1-EC77EE702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0" y="6356372"/>
            <a:ext cx="769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Название проекта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AB25C7-EB59-4942-94E1-1CBFA6F76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C63C6-1990-4CF1-B6C6-5F21AB3DF6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BBAA259-9127-4A16-A226-E10C7292AC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57" y="265489"/>
            <a:ext cx="1101091" cy="6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8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020CEC-BE11-42E7-AB3E-89667B1B1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489"/>
            <a:ext cx="10515600" cy="795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2EB9936-7E17-4E7E-BEE4-00DCA5F30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F1236F1-7C49-4418-BAA1-EC77EE702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0" y="6356372"/>
            <a:ext cx="769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Название проекта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0AB25C7-EB59-4942-94E1-1CBFA6F76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C63C6-1990-4CF1-B6C6-5F21AB3DF6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BBAA259-9127-4A16-A226-E10C7292AC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57" y="265489"/>
            <a:ext cx="1101091" cy="6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7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020CEC-BE11-42E7-AB3E-89667B1B1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489"/>
            <a:ext cx="10515600" cy="795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2EB9936-7E17-4E7E-BEE4-00DCA5F30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F1236F1-7C49-4418-BAA1-EC77EE702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0" y="6356372"/>
            <a:ext cx="769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Название проекта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0AB25C7-EB59-4942-94E1-1CBFA6F76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C63C6-1990-4CF1-B6C6-5F21AB3DF6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BBAA259-9127-4A16-A226-E10C7292AC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57" y="265489"/>
            <a:ext cx="1101091" cy="6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7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AF1980-08EB-4D62-B547-BDB84D62F87F}" type="slidenum">
              <a:rPr lang="es-ES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37897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4140068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0ADF4FE-AC7B-4BC5-92B1-12A6C8A55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8A038BB-230F-4756-9001-65FDA6732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059DB3-5B9D-4633-B5B5-DEB6CD62BF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919CD-6D81-4708-99BA-208B8EB90A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F81C19-36E1-4D5B-9B8F-C871F4C89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D58E91-E844-416A-82EC-78AD92AE6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784DB-9AFD-42E9-A2C0-AA1AB9DD6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1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0ADF4FE-AC7B-4BC5-92B1-12A6C8A55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8A038BB-230F-4756-9001-65FDA6732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059DB3-5B9D-4633-B5B5-DEB6CD62BF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919CD-6D81-4708-99BA-208B8EB90A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F81C19-36E1-4D5B-9B8F-C871F4C89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D58E91-E844-416A-82EC-78AD92AE6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784DB-9AFD-42E9-A2C0-AA1AB9DD6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9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0ADF4FE-AC7B-4BC5-92B1-12A6C8A55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8A038BB-230F-4756-9001-65FDA6732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059DB3-5B9D-4633-B5B5-DEB6CD62BF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919CD-6D81-4708-99BA-208B8EB90A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F81C19-36E1-4D5B-9B8F-C871F4C89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D58E91-E844-416A-82EC-78AD92AE6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784DB-9AFD-42E9-A2C0-AA1AB9DD6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5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uhpk.ru/index.php?option=com_content&amp;view=article&amp;id=4090:-q-q&amp;catid=1:2011-08-01-07-17-13&amp;Itemid=9" TargetMode="External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hyperlink" Target="https://smarteka.com/practices/obucenie-russkomu-azyku-detej-inofonov-na-baze-pedagogiceskogo-kolledza" TargetMode="External"/><Relationship Id="rId12" Type="http://schemas.openxmlformats.org/officeDocument/2006/relationships/hyperlink" Target="https://habarovsk.bezformata.com/listnews/habarovskogo-pedagogicheskogo/103391737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minobr.khabkrai.ru/events/Novosti/3151" TargetMode="External"/><Relationship Id="rId11" Type="http://schemas.openxmlformats.org/officeDocument/2006/relationships/hyperlink" Target="http://www.gouhpk.ru/index.php?option=com_content&amp;view=article&amp;id=3976:qq&amp;Itemid=69" TargetMode="External"/><Relationship Id="rId5" Type="http://schemas.openxmlformats.org/officeDocument/2006/relationships/image" Target="../media/image12.png"/><Relationship Id="rId10" Type="http://schemas.openxmlformats.org/officeDocument/2006/relationships/hyperlink" Target="http://www.gouhpk.ru/index.php?option=com_content&amp;view=article&amp;id=4016:---lr------l-r&amp;Itemid=6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://www.gouhpk.ru/index.php?option=com_content&amp;view=article&amp;id=4036:---qq&amp;Itemid=69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.png"/><Relationship Id="rId5" Type="http://schemas.openxmlformats.org/officeDocument/2006/relationships/diagramData" Target="../diagrams/data1.xml"/><Relationship Id="rId10" Type="http://schemas.openxmlformats.org/officeDocument/2006/relationships/image" Target="../media/image21.png"/><Relationship Id="rId4" Type="http://schemas.openxmlformats.org/officeDocument/2006/relationships/hyperlink" Target="&#1055;&#1088;&#1086;&#1077;&#1082;&#1090;.mp4" TargetMode="External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3D6B16ED-FC0A-42A7-9778-52160001384E}"/>
              </a:ext>
            </a:extLst>
          </p:cNvPr>
          <p:cNvSpPr/>
          <p:nvPr/>
        </p:nvSpPr>
        <p:spPr>
          <a:xfrm>
            <a:off x="0" y="233852"/>
            <a:ext cx="11176799" cy="463022"/>
          </a:xfrm>
          <a:prstGeom prst="rect">
            <a:avLst/>
          </a:prstGeom>
          <a:solidFill>
            <a:schemeClr val="accent4"/>
          </a:solidFill>
          <a:ln>
            <a:solidFill>
              <a:srgbClr val="FFD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2060"/>
              </a:solidFill>
              <a:latin typeface="Montserrat" panose="00000500000000000000" pitchFamily="50" charset="-52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Montserrat" panose="00000500000000000000" pitchFamily="50" charset="-52"/>
            </a:endParaRPr>
          </a:p>
          <a:p>
            <a:pPr algn="ctr"/>
            <a:endParaRPr lang="ru-RU" sz="1633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343783E7-6DAA-4EF3-BEBE-FDA54E7BE0D4}"/>
              </a:ext>
            </a:extLst>
          </p:cNvPr>
          <p:cNvSpPr/>
          <p:nvPr/>
        </p:nvSpPr>
        <p:spPr>
          <a:xfrm>
            <a:off x="405601" y="443060"/>
            <a:ext cx="277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Montserrat Black" panose="00000A00000000000000" pitchFamily="50" charset="-52"/>
              </a:rPr>
              <a:t>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" y="1606063"/>
            <a:ext cx="12316724" cy="194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Helvetica Neue"/>
                <a:ea typeface="+mj-ea"/>
                <a:cs typeface="+mj-cs"/>
              </a:rPr>
              <a:t/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Helvetica Neue"/>
                <a:ea typeface="+mj-ea"/>
                <a:cs typeface="+mj-cs"/>
              </a:rPr>
            </a:b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 </a:t>
            </a:r>
          </a:p>
          <a:p>
            <a:pPr marL="0" marR="0" lvl="0" indent="0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Технологии обучения русскому языку 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учащихся-</a:t>
            </a:r>
            <a:r>
              <a:rPr kumimoji="0" lang="ru-RU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инофонов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(на примере проекта "Внешкольный центр "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АзБуКа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")</a:t>
            </a: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+mj-ea"/>
                <a:cs typeface="+mj-cs"/>
              </a:rPr>
              <a:t/>
            </a:r>
            <a:b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+mj-ea"/>
                <a:cs typeface="+mj-cs"/>
              </a:rPr>
            </a:br>
            <a:r>
              <a:rPr kumimoji="0" lang="en-US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</a:t>
            </a:r>
            <a:r>
              <a:rPr kumimoji="0" lang="ru-RU" alt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Кальницкая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И.Г., </a:t>
            </a:r>
          </a:p>
          <a:p>
            <a:pPr marL="0" marR="0" lvl="0" indent="0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преподаватель</a:t>
            </a:r>
            <a:r>
              <a:rPr kumimoji="0" lang="ru-RU" alt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методики русского языка КГБ ПОУ ХПК</a:t>
            </a:r>
          </a:p>
          <a:p>
            <a:pPr marL="0" marR="0" lvl="0" indent="0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kern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altLang="ru-RU" sz="2000" b="1" kern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ru-RU" altLang="ru-RU" sz="2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Почетный работник СПО, </a:t>
            </a:r>
          </a:p>
          <a:p>
            <a:pPr marL="0" marR="0" lvl="0" indent="0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Заслуженный </a:t>
            </a:r>
            <a:r>
              <a:rPr lang="ru-RU" altLang="ru-RU" sz="2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работник образования Хабаровского края </a:t>
            </a:r>
            <a:r>
              <a:rPr kumimoji="0" lang="ru-RU" alt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alt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78" y="137781"/>
            <a:ext cx="1716276" cy="153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F:\Брифинг\Фотографии\класте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523" y="5611779"/>
            <a:ext cx="6399752" cy="820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Слава и Ира\Desktop\20170119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937" y="20642"/>
            <a:ext cx="3718499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06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72187" y="5103354"/>
            <a:ext cx="1938070" cy="157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106;p2"/>
          <p:cNvSpPr/>
          <p:nvPr/>
        </p:nvSpPr>
        <p:spPr>
          <a:xfrm>
            <a:off x="2719754" y="35778"/>
            <a:ext cx="6326663" cy="1185020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12976"/>
            <a:ext cx="2447595" cy="1589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283635" y="2133600"/>
            <a:ext cx="11904133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ru-RU" sz="2400" b="1" smtClean="0">
                <a:latin typeface="Times New Roman" pitchFamily="16" charset="0"/>
                <a:cs typeface="Times New Roman" pitchFamily="16" charset="0"/>
              </a:rPr>
              <a:t/>
            </a:r>
            <a:br>
              <a:rPr lang="en-US" altLang="ru-RU" sz="2400" b="1" smtClean="0">
                <a:latin typeface="Times New Roman" pitchFamily="16" charset="0"/>
                <a:cs typeface="Times New Roman" pitchFamily="16" charset="0"/>
              </a:rPr>
            </a:br>
            <a:endParaRPr lang="ru-RU" altLang="ru-RU" sz="2400" smtClean="0">
              <a:solidFill>
                <a:srgbClr val="0033CC"/>
              </a:solidFill>
            </a:endParaRPr>
          </a:p>
        </p:txBody>
      </p:sp>
      <p:sp>
        <p:nvSpPr>
          <p:cNvPr id="65540" name="TextBox 1"/>
          <p:cNvSpPr txBox="1">
            <a:spLocks noChangeArrowheads="1"/>
          </p:cNvSpPr>
          <p:nvPr/>
        </p:nvSpPr>
        <p:spPr bwMode="auto">
          <a:xfrm>
            <a:off x="527050" y="235070"/>
            <a:ext cx="10867782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6" charset="0"/>
                <a:ea typeface="Times New Roman" pitchFamily="16" charset="0"/>
                <a:cs typeface="Arial" charset="0"/>
              </a:rPr>
              <a:t>Затруднения при обучении </a:t>
            </a:r>
            <a:r>
              <a:rPr lang="ru-RU" altLang="ru-RU" sz="2400" b="1" dirty="0" err="1" smtClean="0">
                <a:solidFill>
                  <a:schemeClr val="bg1"/>
                </a:solidFill>
                <a:latin typeface="Times New Roman" pitchFamily="16" charset="0"/>
                <a:ea typeface="Times New Roman" pitchFamily="16" charset="0"/>
                <a:cs typeface="Arial" charset="0"/>
              </a:rPr>
              <a:t>детей˗инофонов</a:t>
            </a:r>
            <a:endParaRPr lang="en-US" altLang="ru-RU" sz="2400" b="1" dirty="0" smtClean="0">
              <a:solidFill>
                <a:schemeClr val="bg1"/>
              </a:solidFill>
              <a:latin typeface="Times New Roman" pitchFamily="16" charset="0"/>
              <a:ea typeface="Times New Roman" pitchFamily="16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 smtClean="0">
                <a:solidFill>
                  <a:schemeClr val="bg1"/>
                </a:solidFill>
                <a:latin typeface="Times New Roman" pitchFamily="16" charset="0"/>
                <a:ea typeface="Times New Roman" pitchFamily="16" charset="0"/>
                <a:cs typeface="Arial" charset="0"/>
              </a:rPr>
              <a:t> Респонденты</a:t>
            </a:r>
            <a:r>
              <a:rPr lang="en-US" altLang="ru-RU" sz="1800" dirty="0" smtClean="0">
                <a:solidFill>
                  <a:schemeClr val="bg1"/>
                </a:solidFill>
                <a:latin typeface="Times New Roman" pitchFamily="16" charset="0"/>
                <a:ea typeface="Times New Roman" pitchFamily="16" charset="0"/>
                <a:cs typeface="Arial" charset="0"/>
              </a:rPr>
              <a:t>: </a:t>
            </a:r>
            <a:r>
              <a:rPr lang="ru-RU" altLang="ru-RU" sz="1800" dirty="0" smtClean="0">
                <a:solidFill>
                  <a:schemeClr val="bg1"/>
                </a:solidFill>
                <a:latin typeface="Times New Roman" pitchFamily="16" charset="0"/>
                <a:ea typeface="Times New Roman" pitchFamily="16" charset="0"/>
                <a:cs typeface="Arial" charset="0"/>
              </a:rPr>
              <a:t>учителя начальных классов</a:t>
            </a:r>
            <a:r>
              <a:rPr lang="ru-RU" altLang="ru-RU" sz="1800" b="1" dirty="0" smtClean="0">
                <a:solidFill>
                  <a:srgbClr val="003300"/>
                </a:solidFill>
                <a:ea typeface="Times New Roman" pitchFamily="16" charset="0"/>
                <a:cs typeface="Arial" charset="0"/>
              </a:rPr>
              <a:t/>
            </a:r>
            <a:br>
              <a:rPr lang="ru-RU" altLang="ru-RU" sz="1800" b="1" dirty="0" smtClean="0">
                <a:solidFill>
                  <a:srgbClr val="003300"/>
                </a:solidFill>
                <a:ea typeface="Times New Roman" pitchFamily="16" charset="0"/>
                <a:cs typeface="Arial" charset="0"/>
              </a:rPr>
            </a:br>
            <a:endParaRPr lang="ru-RU" altLang="ru-RU" sz="1800" b="1" dirty="0" smtClean="0">
              <a:solidFill>
                <a:srgbClr val="1E4649"/>
              </a:solidFill>
              <a:ea typeface="Times New Roman" pitchFamily="16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1" dirty="0" smtClean="0">
              <a:solidFill>
                <a:srgbClr val="1E4649"/>
              </a:solidFill>
              <a:ea typeface="Times New Roman" pitchFamily="16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  <a:latin typeface="Calibri" pitchFamily="34" charset="0"/>
                <a:ea typeface="Times New Roman" pitchFamily="16" charset="0"/>
                <a:cs typeface="Arial" charset="0"/>
              </a:rPr>
              <a:t>Затруднения при обучении </a:t>
            </a:r>
            <a:r>
              <a:rPr lang="ru-RU" altLang="ru-RU" sz="1800" dirty="0" err="1" smtClean="0">
                <a:solidFill>
                  <a:srgbClr val="000000"/>
                </a:solidFill>
                <a:latin typeface="Calibri" pitchFamily="34" charset="0"/>
                <a:ea typeface="Times New Roman" pitchFamily="16" charset="0"/>
                <a:cs typeface="Arial" charset="0"/>
              </a:rPr>
              <a:t>детей˗инофонов</a:t>
            </a:r>
            <a:r>
              <a:rPr lang="ru-RU" altLang="ru-RU" sz="1800" dirty="0" smtClean="0">
                <a:solidFill>
                  <a:srgbClr val="000000"/>
                </a:solidFill>
                <a:latin typeface="Calibri" pitchFamily="34" charset="0"/>
                <a:ea typeface="Times New Roman" pitchFamily="16" charset="0"/>
                <a:cs typeface="Arial" charset="0"/>
              </a:rPr>
              <a:t>, респонденты ˗ учителя начальных классов</a:t>
            </a:r>
            <a:endParaRPr lang="ru-RU" altLang="ru-RU" sz="800" dirty="0" smtClean="0">
              <a:solidFill>
                <a:srgbClr val="000000"/>
              </a:solidFill>
              <a:ea typeface="Times New Roman" pitchFamily="16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1" dirty="0" smtClean="0">
              <a:solidFill>
                <a:srgbClr val="0033CC"/>
              </a:solidFill>
              <a:ea typeface="Times New Roman" pitchFamily="16" charset="0"/>
              <a:cs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3935" y="1196978"/>
          <a:ext cx="12041718" cy="51117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28131"/>
                <a:gridCol w="5513587"/>
              </a:tblGrid>
              <a:tr h="365125">
                <a:tc>
                  <a:txBody>
                    <a:bodyPr/>
                    <a:lstStyle/>
                    <a:p>
                      <a:pPr algn="ctr">
                        <a:lnSpc>
                          <a:spcPct val="14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Затруднения учителя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28" marR="91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Затруднения ученика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28" marR="9142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algn="just">
                        <a:lnSpc>
                          <a:spcPct val="14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Недостаточность методической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и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лингвистической подготовки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28" marR="914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Недостаточность</a:t>
                      </a:r>
                      <a:r>
                        <a:rPr lang="ru-RU" sz="1400" b="1" baseline="0" dirty="0" smtClean="0">
                          <a:effectLst/>
                        </a:rPr>
                        <a:t> </a:t>
                      </a:r>
                      <a:r>
                        <a:rPr lang="ru-RU" sz="1400" b="1" dirty="0" smtClean="0">
                          <a:effectLst/>
                        </a:rPr>
                        <a:t>индивидуальной </a:t>
                      </a:r>
                      <a:r>
                        <a:rPr lang="ru-RU" sz="1400" b="1" dirty="0">
                          <a:effectLst/>
                        </a:rPr>
                        <a:t>работы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28" marR="9142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60499">
                <a:tc>
                  <a:txBody>
                    <a:bodyPr/>
                    <a:lstStyle/>
                    <a:p>
                      <a:pPr algn="just">
                        <a:lnSpc>
                          <a:spcPct val="14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Трудность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в реализации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специальных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форм обучения (дополнительных занятий в формате урочной и внеурочной деятельности)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28" marR="914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Пролонгированный процесс адаптации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28" marR="9142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algn="just">
                        <a:lnSpc>
                          <a:spcPct val="14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Незнание родного языка инофона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28" marR="914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Сложность коммуникации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28" marR="9142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95375">
                <a:tc>
                  <a:txBody>
                    <a:bodyPr/>
                    <a:lstStyle/>
                    <a:p>
                      <a:pPr algn="just">
                        <a:lnSpc>
                          <a:spcPct val="14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Отсутствие адресных учебников и рабочих тетрадей для данной группы учеников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28" marR="914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Незнание русского языка, трудности при обучении по стандартному учебнику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28" marR="9142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95375">
                <a:tc>
                  <a:txBody>
                    <a:bodyPr/>
                    <a:lstStyle/>
                    <a:p>
                      <a:pPr algn="just">
                        <a:lnSpc>
                          <a:spcPct val="14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Сложности при общении с родителями по причине незнания последними русского языка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28" marR="914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Трудности прохождения процесса адаптации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28" marR="9142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5564" name="Rectangle 2"/>
          <p:cNvSpPr>
            <a:spLocks noChangeArrowheads="1"/>
          </p:cNvSpPr>
          <p:nvPr/>
        </p:nvSpPr>
        <p:spPr bwMode="auto">
          <a:xfrm>
            <a:off x="1934636" y="1712397"/>
            <a:ext cx="639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508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787" y="0"/>
            <a:ext cx="1573213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8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838200" y="443059"/>
            <a:ext cx="11353800" cy="54979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785086" y="84177"/>
            <a:ext cx="5998199" cy="1270248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2574385" y="288103"/>
            <a:ext cx="4419600" cy="77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ts val="1900"/>
              <a:buFont typeface="Arial"/>
              <a:buNone/>
            </a:pPr>
            <a:endParaRPr lang="ru-RU" sz="2000" b="1" kern="0" dirty="0" smtClea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rgbClr val="FFFFFF"/>
              </a:buClr>
              <a:buSzPts val="1900"/>
              <a:buFont typeface="Arial"/>
              <a:buNone/>
            </a:pPr>
            <a:r>
              <a:rPr lang="ru-RU" sz="2000" b="1" kern="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СОЦИАЛЬНАЯ ЗНАЧИМОСТЬ </a:t>
            </a:r>
            <a:endParaRPr lang="ru-RU" sz="20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12" name="Google Shape;112;p2" descr="C:\Users\Соня\Desktop\Мывместе 2\Шаблон\Элементы\Ресурс 2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295206" y="1740863"/>
            <a:ext cx="11430000" cy="599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Концепция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государственной миграционной политики Российской Федерации на период до 2025 года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: оказание беженцам, лицам, получившим временное убежище, и претендентам на получение соответствующего статуса содействия в социальной и культурной адаптации с учетом уязвимости их положения [Указ Президента РФ от 31.10.2018 N 622 "О Концепции государственной миграционной политики Российской Федерации на 2019 - 2025 годы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"].</a:t>
            </a:r>
            <a:endParaRPr lang="ru-RU" sz="16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2. Национальные цели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развития России до 2030 года: В целях осуществления прорывного развития Российской Федерации, увеличения численности населения страны, повышения уровня жизни граждан, создания комфортных условий для их проживания, а также раскрытия таланта каждого человека (Указ Президента Российской Федерации "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О национальных целях развития Российской Федерации на период до 2030 года"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 от 21 июля 2020 г., п. 2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3. Государственная  программа 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Хабаровского края "Развитие образования в Хабаровском крае":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увеличение доступности и качества услуг в сфере образования, предоставляемых населению; повышение доступности и качества общего образования; повышение доступности и качества дополнительного образования и воспитания детей; поддержка научно-исследовательской деятельности в крае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</a:rPr>
              <a:t> [Постановление  от 05 июня 2012 года N 177-пр О государственной программе Хабаровского края "Развитие образования в Хабаровском крае" (с изменениями  от 5 августа 2021 года)].</a:t>
            </a:r>
            <a:endParaRPr lang="ru-RU" sz="16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buClr>
                <a:srgbClr val="FFFFFF"/>
              </a:buClr>
              <a:buSzPts val="1800"/>
              <a:buFont typeface="Arial"/>
              <a:buNone/>
            </a:pPr>
            <a:r>
              <a:rPr lang="ru-RU" sz="1600" kern="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600" kern="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600" kern="0" dirty="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1037618" y="5105639"/>
            <a:ext cx="5134582" cy="55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Clr>
                <a:srgbClr val="FFFFFF"/>
              </a:buClr>
              <a:buSzPts val="1800"/>
              <a:buFont typeface="Arial"/>
              <a:buNone/>
            </a:pPr>
            <a:endParaRPr sz="1500" kern="0" dirty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6" name="Google Shape;126;p2"/>
          <p:cNvSpPr txBox="1"/>
          <p:nvPr/>
        </p:nvSpPr>
        <p:spPr>
          <a:xfrm>
            <a:off x="10776687" y="3184791"/>
            <a:ext cx="984363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kern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фото</a:t>
            </a:r>
            <a:r>
              <a:rPr lang="ru-RU" sz="1500" kern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kern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kern="0">
              <a:solidFill>
                <a:srgbClr val="70AD4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76880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3D6B16ED-FC0A-42A7-9778-52160001384E}"/>
              </a:ext>
            </a:extLst>
          </p:cNvPr>
          <p:cNvSpPr/>
          <p:nvPr/>
        </p:nvSpPr>
        <p:spPr>
          <a:xfrm>
            <a:off x="0" y="233852"/>
            <a:ext cx="11176799" cy="463022"/>
          </a:xfrm>
          <a:prstGeom prst="rect">
            <a:avLst/>
          </a:prstGeom>
          <a:solidFill>
            <a:schemeClr val="accent4"/>
          </a:solidFill>
          <a:ln>
            <a:solidFill>
              <a:srgbClr val="FFD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2060"/>
              </a:solidFill>
              <a:latin typeface="Montserrat" panose="00000500000000000000" pitchFamily="50" charset="-52"/>
            </a:endParaRP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Montserrat" panose="00000500000000000000" pitchFamily="50" charset="-52"/>
              </a:rPr>
              <a:t>АзБуКа</a:t>
            </a:r>
            <a:r>
              <a:rPr lang="ru-RU" sz="2400" b="1" dirty="0" smtClean="0">
                <a:solidFill>
                  <a:srgbClr val="002060"/>
                </a:solidFill>
                <a:latin typeface="Montserrat" panose="00000500000000000000" pitchFamily="50" charset="-52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Montserrat" panose="00000500000000000000" pitchFamily="50" charset="-52"/>
              </a:rPr>
              <a:t>(внешкольный центр работы с детьми-</a:t>
            </a:r>
            <a:r>
              <a:rPr lang="ru-RU" sz="2400" b="1" dirty="0" err="1">
                <a:solidFill>
                  <a:srgbClr val="002060"/>
                </a:solidFill>
                <a:latin typeface="Montserrat" panose="00000500000000000000" pitchFamily="50" charset="-52"/>
              </a:rPr>
              <a:t>инофонами</a:t>
            </a:r>
            <a:r>
              <a:rPr lang="ru-RU" sz="2400" b="1" dirty="0">
                <a:solidFill>
                  <a:srgbClr val="002060"/>
                </a:solidFill>
                <a:latin typeface="Montserrat" panose="00000500000000000000" pitchFamily="50" charset="-52"/>
              </a:rPr>
              <a:t>)</a:t>
            </a:r>
          </a:p>
          <a:p>
            <a:pPr algn="ctr"/>
            <a:endParaRPr lang="ru-RU" sz="1633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343783E7-6DAA-4EF3-BEBE-FDA54E7BE0D4}"/>
              </a:ext>
            </a:extLst>
          </p:cNvPr>
          <p:cNvSpPr/>
          <p:nvPr/>
        </p:nvSpPr>
        <p:spPr>
          <a:xfrm>
            <a:off x="405601" y="443060"/>
            <a:ext cx="277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Montserrat Black" panose="00000A00000000000000" pitchFamily="50" charset="-52"/>
              </a:rPr>
              <a:t>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262783D8-0120-4A9F-95E1-FCEE7E0B436C}"/>
              </a:ext>
            </a:extLst>
          </p:cNvPr>
          <p:cNvSpPr/>
          <p:nvPr/>
        </p:nvSpPr>
        <p:spPr>
          <a:xfrm flipV="1">
            <a:off x="195943" y="904723"/>
            <a:ext cx="10238068" cy="5485187"/>
          </a:xfrm>
          <a:prstGeom prst="rect">
            <a:avLst/>
          </a:prstGeom>
          <a:solidFill>
            <a:srgbClr val="FF954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="" xmlns:a16="http://schemas.microsoft.com/office/drawing/2014/main" id="{E513C5C1-3E05-4C05-B967-F5BE7D56B246}"/>
              </a:ext>
            </a:extLst>
          </p:cNvPr>
          <p:cNvSpPr txBox="1">
            <a:spLocks/>
          </p:cNvSpPr>
          <p:nvPr/>
        </p:nvSpPr>
        <p:spPr>
          <a:xfrm>
            <a:off x="419316" y="904722"/>
            <a:ext cx="11478770" cy="58770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7462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prstClr val="black"/>
                </a:solidFill>
                <a:latin typeface="Montserrat" panose="00000500000000000000" pitchFamily="50" charset="-52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Montserrat" panose="00000500000000000000" pitchFamily="2" charset="-52"/>
              </a:rPr>
              <a:t>БЛАГОПОЛУЧАТЕЛИ: 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начальных классов (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инофоны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будущие учителя (студенты), учителя начальных классов как слушатели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курсов.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7462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17462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создание условий для успешной культурной, </a:t>
            </a:r>
            <a:r>
              <a:rPr lang="ru-RU" sz="1600" spc="-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социально˗образовательной</a:t>
            </a:r>
            <a:r>
              <a:rPr lang="ru-RU" sz="16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языковой  адаптации </a:t>
            </a:r>
            <a:r>
              <a:rPr lang="ru-RU" sz="1600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учеников начальных классов  (группа "</a:t>
            </a:r>
            <a:r>
              <a:rPr lang="ru-RU" sz="1600" spc="-5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инофоны</a:t>
            </a:r>
            <a:r>
              <a:rPr lang="ru-RU" sz="1600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")</a:t>
            </a:r>
            <a:r>
              <a:rPr lang="en-US" sz="1600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п</a:t>
            </a:r>
            <a:r>
              <a:rPr lang="ru-RU" sz="1600" spc="-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овышение  </a:t>
            </a:r>
            <a:r>
              <a:rPr lang="ru-RU" sz="1600" spc="-5" dirty="0">
                <a:solidFill>
                  <a:srgbClr val="000000"/>
                </a:solidFill>
                <a:latin typeface="Times New Roman"/>
                <a:ea typeface="Times New Roman"/>
              </a:rPr>
              <a:t>уровня речевых компетенций учащихся как базового компонента  культурной, </a:t>
            </a:r>
            <a:r>
              <a:rPr lang="ru-RU" sz="1600" spc="-5" dirty="0" err="1">
                <a:solidFill>
                  <a:srgbClr val="000000"/>
                </a:solidFill>
                <a:latin typeface="Times New Roman"/>
                <a:ea typeface="Times New Roman"/>
              </a:rPr>
              <a:t>соци­ально˗образовательной</a:t>
            </a:r>
            <a:r>
              <a:rPr lang="ru-RU" sz="1600" spc="-5" dirty="0">
                <a:solidFill>
                  <a:srgbClr val="000000"/>
                </a:solidFill>
                <a:latin typeface="Times New Roman"/>
                <a:ea typeface="Times New Roman"/>
              </a:rPr>
              <a:t>   адаптации </a:t>
            </a:r>
            <a:r>
              <a:rPr lang="ru-RU" sz="1600" spc="-5" dirty="0" err="1">
                <a:solidFill>
                  <a:srgbClr val="000000"/>
                </a:solidFill>
                <a:latin typeface="Times New Roman"/>
                <a:ea typeface="Times New Roman"/>
              </a:rPr>
              <a:t>учащихся˗</a:t>
            </a:r>
            <a:r>
              <a:rPr lang="ru-RU" sz="1600" spc="-5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инофонов</a:t>
            </a:r>
            <a:r>
              <a:rPr lang="ru-RU" sz="1600" spc="-5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indent="17462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7462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7462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87313" algn="l"/>
              </a:tabLs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BatangChe"/>
                <a:cs typeface="Times New Roman" panose="02020603050405020304" pitchFamily="18" charset="0"/>
              </a:rPr>
              <a:t>реализация 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BatangChe"/>
                <a:cs typeface="Times New Roman" panose="02020603050405020304" pitchFamily="18" charset="0"/>
              </a:rPr>
              <a:t>школы "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BatangChe"/>
                <a:cs typeface="Times New Roman" panose="02020603050405020304" pitchFamily="18" charset="0"/>
              </a:rPr>
              <a:t>АзБуКа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BatangChe"/>
                <a:cs typeface="Times New Roman" panose="02020603050405020304" pitchFamily="18" charset="0"/>
              </a:rPr>
              <a:t>" как модели внешкольной внеурочной деятельности для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BatangChe"/>
                <a:cs typeface="Times New Roman" panose="02020603050405020304" pitchFamily="18" charset="0"/>
              </a:rPr>
              <a:t>детей˗инофонов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BatangChe"/>
                <a:cs typeface="Times New Roman" panose="02020603050405020304" pitchFamily="18" charset="0"/>
              </a:rPr>
              <a:t>;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7462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BatangChe"/>
                <a:cs typeface="Times New Roman" panose="02020603050405020304" pitchFamily="18" charset="0"/>
              </a:rPr>
              <a:t>привлечение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BatangChe"/>
                <a:cs typeface="Times New Roman" panose="02020603050405020304" pitchFamily="18" charset="0"/>
              </a:rPr>
              <a:t>внимания общественности к проблемам социально-образовательно-культурной адаптации детей из семей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BatangChe"/>
                <a:cs typeface="Times New Roman" panose="02020603050405020304" pitchFamily="18" charset="0"/>
              </a:rPr>
              <a:t>мигрантов;</a:t>
            </a:r>
          </a:p>
          <a:p>
            <a:pPr marL="0" indent="17462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BatangChe"/>
                <a:cs typeface="Times New Roman" panose="02020603050405020304" pitchFamily="18" charset="0"/>
              </a:rPr>
              <a:t>организация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BatangChe"/>
                <a:cs typeface="Times New Roman" panose="02020603050405020304" pitchFamily="18" charset="0"/>
              </a:rPr>
              <a:t>и проведение научных и образовательных мероприятий по проблемам межэтнических отношений, миграционной ситуации, содействия межэтническому миру в Дальневосточном регионе;  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ea typeface="BatangChe"/>
              <a:cs typeface="Times New Roman" panose="02020603050405020304" pitchFamily="18" charset="0"/>
            </a:endParaRPr>
          </a:p>
          <a:p>
            <a:pPr marL="0" indent="17462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BatangChe"/>
                <a:cs typeface="Times New Roman" panose="02020603050405020304" pitchFamily="18" charset="0"/>
              </a:rPr>
              <a:t>подготовка 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BatangChe"/>
                <a:cs typeface="Times New Roman" panose="02020603050405020304" pitchFamily="18" charset="0"/>
              </a:rPr>
              <a:t>специалистов педагогической и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BatangChe"/>
                <a:cs typeface="Times New Roman" panose="02020603050405020304" pitchFamily="18" charset="0"/>
              </a:rPr>
              <a:t>социально˗психологической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BatangChe"/>
                <a:cs typeface="Times New Roman" panose="02020603050405020304" pitchFamily="18" charset="0"/>
              </a:rPr>
              <a:t> сферы к работе с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BatangChe"/>
                <a:cs typeface="Times New Roman" panose="02020603050405020304" pitchFamily="18" charset="0"/>
              </a:rPr>
              <a:t>детьми˗инофонами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BatangChe"/>
                <a:cs typeface="Times New Roman" panose="02020603050405020304" pitchFamily="18" charset="0"/>
              </a:rPr>
              <a:t> (семинары,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BatangChe"/>
                <a:cs typeface="Times New Roman" panose="02020603050405020304" pitchFamily="18" charset="0"/>
              </a:rPr>
              <a:t>мастер˗классы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BatangChe"/>
                <a:cs typeface="Times New Roman" panose="02020603050405020304" pitchFamily="18" charset="0"/>
              </a:rPr>
              <a:t>, курсы переподготовки и повышения квалификации); 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ea typeface="BatangChe"/>
              <a:cs typeface="Times New Roman" panose="02020603050405020304" pitchFamily="18" charset="0"/>
            </a:endParaRPr>
          </a:p>
          <a:p>
            <a:pPr marL="0" indent="17462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BatangChe"/>
                <a:cs typeface="Times New Roman" panose="02020603050405020304" pitchFamily="18" charset="0"/>
              </a:rPr>
              <a:t>создание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BatangChe"/>
                <a:cs typeface="Times New Roman" panose="02020603050405020304" pitchFamily="18" charset="0"/>
              </a:rPr>
              <a:t>условий для качественного практического освоения студентами современных образовательных форм, методов,  технологий при работе с детьми, для которых русский язык не является родным; 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ea typeface="BatangChe"/>
              <a:cs typeface="Times New Roman" panose="02020603050405020304" pitchFamily="18" charset="0"/>
            </a:endParaRPr>
          </a:p>
          <a:p>
            <a:pPr marL="0" indent="17462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BatangChe"/>
                <a:cs typeface="Times New Roman" panose="02020603050405020304" pitchFamily="18" charset="0"/>
              </a:rPr>
              <a:t>организация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BatangChe"/>
                <a:cs typeface="Times New Roman" panose="02020603050405020304" pitchFamily="18" charset="0"/>
              </a:rPr>
              <a:t>инновационной, исследовательской деятельности преподавателей и студентов в рамках реализации проекта; 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ea typeface="BatangChe"/>
              <a:cs typeface="Times New Roman" panose="02020603050405020304" pitchFamily="18" charset="0"/>
            </a:endParaRPr>
          </a:p>
          <a:p>
            <a:pPr marL="0" indent="17462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BatangChe"/>
                <a:cs typeface="Times New Roman" panose="02020603050405020304" pitchFamily="18" charset="0"/>
              </a:rPr>
              <a:t>установление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BatangChe"/>
                <a:cs typeface="Times New Roman" panose="02020603050405020304" pitchFamily="18" charset="0"/>
              </a:rPr>
              <a:t>сетевого взаимодействия,  развитие сотрудничества с ведущими специалистами соответствующего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BatangChe"/>
                <a:cs typeface="Times New Roman" panose="02020603050405020304" pitchFamily="18" charset="0"/>
              </a:rPr>
              <a:t>направления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746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600" b="1" dirty="0">
              <a:solidFill>
                <a:prstClr val="black"/>
              </a:solidFill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b="1" dirty="0">
              <a:solidFill>
                <a:prstClr val="black"/>
              </a:solidFill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b="1" dirty="0">
              <a:solidFill>
                <a:prstClr val="black"/>
              </a:solidFill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400" b="1" dirty="0">
              <a:solidFill>
                <a:prstClr val="black"/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3972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3D6B16ED-FC0A-42A7-9778-52160001384E}"/>
              </a:ext>
            </a:extLst>
          </p:cNvPr>
          <p:cNvSpPr/>
          <p:nvPr/>
        </p:nvSpPr>
        <p:spPr>
          <a:xfrm>
            <a:off x="0" y="233852"/>
            <a:ext cx="11176799" cy="463022"/>
          </a:xfrm>
          <a:prstGeom prst="rect">
            <a:avLst/>
          </a:prstGeom>
          <a:solidFill>
            <a:schemeClr val="accent4"/>
          </a:solidFill>
          <a:ln>
            <a:solidFill>
              <a:srgbClr val="FFD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2060"/>
              </a:solidFill>
              <a:latin typeface="Montserrat" panose="00000500000000000000" pitchFamily="50" charset="-52"/>
            </a:endParaRP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Montserrat" panose="00000500000000000000" pitchFamily="50" charset="-52"/>
              </a:rPr>
              <a:t>АзБуКа</a:t>
            </a:r>
            <a:r>
              <a:rPr lang="ru-RU" sz="2400" b="1" dirty="0" smtClean="0">
                <a:solidFill>
                  <a:srgbClr val="002060"/>
                </a:solidFill>
                <a:latin typeface="Montserrat" panose="00000500000000000000" pitchFamily="50" charset="-52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Montserrat" panose="00000500000000000000" pitchFamily="50" charset="-52"/>
              </a:rPr>
              <a:t>(внешкольный центр работы с детьми-</a:t>
            </a:r>
            <a:r>
              <a:rPr lang="ru-RU" sz="2400" b="1" dirty="0" err="1">
                <a:solidFill>
                  <a:srgbClr val="002060"/>
                </a:solidFill>
                <a:latin typeface="Montserrat" panose="00000500000000000000" pitchFamily="50" charset="-52"/>
              </a:rPr>
              <a:t>инофонами</a:t>
            </a:r>
            <a:r>
              <a:rPr lang="ru-RU" sz="2400" b="1" dirty="0">
                <a:solidFill>
                  <a:srgbClr val="002060"/>
                </a:solidFill>
                <a:latin typeface="Montserrat" panose="00000500000000000000" pitchFamily="50" charset="-52"/>
              </a:rPr>
              <a:t>)</a:t>
            </a:r>
          </a:p>
          <a:p>
            <a:pPr algn="ctr"/>
            <a:endParaRPr lang="ru-RU" sz="1633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343783E7-6DAA-4EF3-BEBE-FDA54E7BE0D4}"/>
              </a:ext>
            </a:extLst>
          </p:cNvPr>
          <p:cNvSpPr/>
          <p:nvPr/>
        </p:nvSpPr>
        <p:spPr>
          <a:xfrm>
            <a:off x="405601" y="443060"/>
            <a:ext cx="277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Montserrat Black" panose="00000A00000000000000" pitchFamily="50" charset="-52"/>
              </a:rPr>
              <a:t>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="" xmlns:a16="http://schemas.microsoft.com/office/drawing/2014/main" id="{E513C5C1-3E05-4C05-B967-F5BE7D56B246}"/>
              </a:ext>
            </a:extLst>
          </p:cNvPr>
          <p:cNvSpPr txBox="1">
            <a:spLocks/>
          </p:cNvSpPr>
          <p:nvPr/>
        </p:nvSpPr>
        <p:spPr>
          <a:xfrm>
            <a:off x="405601" y="747910"/>
            <a:ext cx="11067942" cy="313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prstClr val="black"/>
                </a:solidFill>
              </a:rPr>
              <a:t>Результаты (4 цикла проекта)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200" dirty="0" smtClean="0">
                <a:solidFill>
                  <a:prstClr val="black"/>
                </a:solidFill>
                <a:ea typeface="Calibri"/>
                <a:cs typeface="Times New Roman"/>
              </a:rPr>
              <a:t>  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Количественные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учениками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проекта стали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208   детей из 24 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образовательных учреждений г. Хабаровска;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позитивная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динамика процесса речевой адаптации учащихся (от 6 % до 25 % индивидуальное повышение уровня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сформированности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речевых и языковых компетенций у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учащихся, уровня адаптации);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студентов специальностей 44.02.02 Преподавание в начальных классах, 44.02.05 Коррекционная педагогика в начальном образовании, 44.02.03 Педагогика дополнительного образования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практике освоили   методики работы с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детьми˗инофонами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получили  опыт 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тьюторской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деятельности  данной направленности;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сотрудников КГБ ПОУ ХПК, выполняя функции организаторов и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реализаторов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проекта, получили  дополнительный  опыт работы с иноязычными детьми;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проведение курсов повышения квалификации для учителей начальных классов, учителей русского языка и литературы, КГБОУ ДПО ХК ИРО, КГБ ПОУ ХПК количество слушателей –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73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чел.;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написание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студентами и преподавателями работ научно-исследовательской направленности: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11 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ВКР,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19 статей,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презентация проекта на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научно˗практических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конференциях 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семинарах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Качественные 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положительные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изменения в уровне культурной,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социально˗образовательной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языковой  адаптации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учащихся˗инофонов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дополнительная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внеурочная занятость детей;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дополнительное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привлечение родителей к  обучению детей;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студенты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специальностей 44.02.02, 44.02.05, 44.02.03  на практике освоили технологии обучения иноязычных детей, 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проведение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студентами и преподавателями работ научно-исследовательской направленности;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преподаватели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колледжа получили опыт обучения иноязычных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детей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проект широко представлен в СМИ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b="1" dirty="0" smtClean="0">
              <a:solidFill>
                <a:prstClr val="black"/>
              </a:solidFill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b="1" dirty="0">
              <a:solidFill>
                <a:prstClr val="black"/>
              </a:solidFill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b="1" dirty="0">
              <a:solidFill>
                <a:prstClr val="black"/>
              </a:solidFill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b="1" dirty="0">
              <a:solidFill>
                <a:prstClr val="black"/>
              </a:solidFill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400" b="1" dirty="0">
              <a:solidFill>
                <a:prstClr val="black"/>
              </a:solidFill>
              <a:latin typeface="Montserrat" panose="00000500000000000000" pitchFamily="50" charset="-52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="" xmlns:a16="http://schemas.microsoft.com/office/drawing/2014/main" id="{F3E4627D-B703-46DC-AD60-9060BA9BE58F}"/>
              </a:ext>
            </a:extLst>
          </p:cNvPr>
          <p:cNvSpPr txBox="1">
            <a:spLocks/>
          </p:cNvSpPr>
          <p:nvPr/>
        </p:nvSpPr>
        <p:spPr>
          <a:xfrm>
            <a:off x="538680" y="1602219"/>
            <a:ext cx="8811029" cy="313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400" b="1" dirty="0">
              <a:solidFill>
                <a:srgbClr val="002060"/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415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4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/>
          <p:nvPr/>
        </p:nvSpPr>
        <p:spPr>
          <a:xfrm>
            <a:off x="-53900" y="-132492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4053901" y="1292738"/>
            <a:ext cx="4369177" cy="461665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4000" b="1" kern="0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4389119" y="1366755"/>
            <a:ext cx="4043658" cy="31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ts val="1900"/>
              <a:buFont typeface="Arial"/>
              <a:buNone/>
            </a:pPr>
            <a:r>
              <a:rPr lang="ru-RU" sz="1900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МЫ В СОЦИАЛЬНЫХ СЕТЯХ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55" name="Google Shape;155;p4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"/>
          <p:cNvSpPr txBox="1"/>
          <p:nvPr/>
        </p:nvSpPr>
        <p:spPr>
          <a:xfrm>
            <a:off x="904387" y="2079410"/>
            <a:ext cx="10046642" cy="472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>
              <a:buClr>
                <a:srgbClr val="FF954D"/>
              </a:buClr>
              <a:buSzPts val="1800"/>
              <a:buFont typeface="Arial"/>
              <a:buNone/>
            </a:pPr>
            <a:r>
              <a:rPr lang="ru-RU" b="1" kern="0" dirty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Ссылки и QR-коды на социальные сети проекта, организации: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lnSpc>
                <a:spcPct val="115000"/>
              </a:lnSpc>
            </a:pPr>
            <a:r>
              <a:rPr lang="ru-RU" sz="2100" kern="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2100" kern="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ru-RU" sz="5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Сайт министерства образования и науки Хабаровского края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500" u="sng" dirty="0">
                <a:solidFill>
                  <a:srgbClr val="0000FF"/>
                </a:solidFill>
                <a:latin typeface="Calibri" panose="020F0502020204030204"/>
                <a:ea typeface="Calibri"/>
                <a:cs typeface="Times New Roman"/>
                <a:hlinkClick r:id="rId6"/>
              </a:rPr>
              <a:t>https://minobr.khabkrai.ru/events/Novosti/3151</a:t>
            </a:r>
            <a:endParaRPr lang="ru-RU" sz="4500" dirty="0">
              <a:solidFill>
                <a:prstClr val="white"/>
              </a:solidFill>
              <a:latin typeface="Calibri" panose="020F0502020204030204"/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endParaRPr lang="ru-RU" sz="21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АСИ </a:t>
            </a:r>
            <a:r>
              <a:rPr lang="ru-RU" sz="50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Смартека</a:t>
            </a:r>
            <a:r>
              <a:rPr lang="ru-RU" sz="5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360"/>
              </a:spcBef>
              <a:buClr>
                <a:srgbClr val="FF954D"/>
              </a:buClr>
              <a:buSzPts val="1800"/>
            </a:pPr>
            <a:r>
              <a:rPr lang="en-US" sz="3500" kern="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  <a:hlinkClick r:id="rId7"/>
              </a:rPr>
              <a:t>https://smarteka.com/practices/obucenie-russkomu-azyku-detej-inofonov-na-baze-pedagogiceskogo-kolledza</a:t>
            </a:r>
            <a:endParaRPr lang="en-US" sz="3500" kern="0" dirty="0">
              <a:solidFill>
                <a:srgbClr val="FF954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spcBef>
                <a:spcPts val="360"/>
              </a:spcBef>
              <a:buClr>
                <a:srgbClr val="FF954D"/>
              </a:buClr>
              <a:buSzPts val="1800"/>
            </a:pPr>
            <a:endParaRPr lang="en-US" kern="0" dirty="0">
              <a:solidFill>
                <a:srgbClr val="FF954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50000"/>
              </a:lnSpc>
            </a:pPr>
            <a:r>
              <a:rPr lang="ru-RU" sz="5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Сайт </a:t>
            </a:r>
            <a:r>
              <a:rPr lang="ru-RU" sz="5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КГБ ПОУ ХПК, ВК</a:t>
            </a:r>
          </a:p>
          <a:p>
            <a:pPr>
              <a:lnSpc>
                <a:spcPct val="150000"/>
              </a:lnSpc>
            </a:pPr>
            <a:r>
              <a:rPr lang="ru-RU" sz="4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8"/>
              </a:rPr>
              <a:t>https://www.gouhpk.ru/index.php?option=com_content&amp;view=article&amp;id=4090:-q-q&amp;catid=1:2011-08-01-07-17-13&amp;Itemid=9</a:t>
            </a:r>
            <a:endParaRPr lang="ru-RU" sz="4000" dirty="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en-US" sz="4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9"/>
              </a:rPr>
              <a:t>http://www.gouhpk.ru/index.php?option=com_content&amp;view=article&amp;id=4036%3A---qq&amp;Itemid=69</a:t>
            </a:r>
            <a:endParaRPr lang="ru-RU" sz="4000" dirty="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en-US" sz="4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10"/>
              </a:rPr>
              <a:t>http://www.gouhpk.ru/index.php?option=com_content&amp;view=article&amp;id=4016%3A---lr------l-r&amp;Itemid=6</a:t>
            </a:r>
            <a:endParaRPr lang="ru-RU" sz="4000" dirty="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en-US" sz="4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11"/>
              </a:rPr>
              <a:t>http://www.gouhpk.ru/index.php?option=com_content&amp;view=article&amp;id=3976%3Aqq&amp;Itemid=69</a:t>
            </a:r>
            <a:endParaRPr lang="ru-RU" sz="4000" dirty="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5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СМИ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800" u="sng" dirty="0" smtClean="0">
                <a:solidFill>
                  <a:srgbClr val="0000FF"/>
                </a:solidFill>
                <a:latin typeface="Calibri" panose="020F0502020204030204"/>
                <a:ea typeface="Calibri"/>
                <a:cs typeface="Times New Roman"/>
                <a:hlinkClick r:id="rId12"/>
              </a:rPr>
              <a:t>https</a:t>
            </a:r>
            <a:r>
              <a:rPr lang="ru-RU" sz="3800" u="sng" dirty="0">
                <a:solidFill>
                  <a:srgbClr val="0000FF"/>
                </a:solidFill>
                <a:latin typeface="Calibri" panose="020F0502020204030204"/>
                <a:ea typeface="Calibri"/>
                <a:cs typeface="Times New Roman"/>
                <a:hlinkClick r:id="rId12"/>
              </a:rPr>
              <a:t>://habarovsk.bezformata.com/listnews/habarovskogo-pedagogicheskogo/103391737</a:t>
            </a:r>
            <a:r>
              <a:rPr lang="ru-RU" sz="3800" u="sng" dirty="0" smtClean="0">
                <a:solidFill>
                  <a:srgbClr val="0000FF"/>
                </a:solidFill>
                <a:latin typeface="Calibri" panose="020F0502020204030204"/>
                <a:ea typeface="Calibri"/>
                <a:cs typeface="Times New Roman"/>
                <a:hlinkClick r:id="rId12"/>
              </a:rPr>
              <a:t>/</a:t>
            </a:r>
            <a:endParaRPr lang="ru-RU" sz="3800" u="sng" dirty="0" smtClean="0">
              <a:solidFill>
                <a:srgbClr val="0000FF"/>
              </a:solidFill>
              <a:latin typeface="Calibri" panose="020F0502020204030204"/>
              <a:ea typeface="Calibri"/>
              <a:cs typeface="Times New Roman"/>
            </a:endParaRPr>
          </a:p>
        </p:txBody>
      </p:sp>
      <p:pic>
        <p:nvPicPr>
          <p:cNvPr id="157" name="Google Shape;157;p4" descr="C:\Users\Соня\Desktop\Мывместе 2\Шаблон\Элементы\Ресурс 2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671100" y="-132492"/>
            <a:ext cx="15748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4"/>
          <p:cNvSpPr/>
          <p:nvPr/>
        </p:nvSpPr>
        <p:spPr>
          <a:xfrm>
            <a:off x="859971" y="2079411"/>
            <a:ext cx="9938658" cy="4909218"/>
          </a:xfrm>
          <a:prstGeom prst="roundRect">
            <a:avLst>
              <a:gd name="adj" fmla="val 9552"/>
            </a:avLst>
          </a:prstGeom>
          <a:noFill/>
          <a:ln w="38100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909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2">
            <a:extLst>
              <a:ext uri="{FF2B5EF4-FFF2-40B4-BE49-F238E27FC236}">
                <a16:creationId xmlns="" xmlns:a16="http://schemas.microsoft.com/office/drawing/2014/main" id="{EE6A9EAB-2112-41D3-9A49-E1FCD85C123F}"/>
              </a:ext>
            </a:extLst>
          </p:cNvPr>
          <p:cNvSpPr txBox="1">
            <a:spLocks/>
          </p:cNvSpPr>
          <p:nvPr/>
        </p:nvSpPr>
        <p:spPr>
          <a:xfrm>
            <a:off x="471142" y="5421823"/>
            <a:ext cx="2851264" cy="340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400" b="1" dirty="0">
              <a:solidFill>
                <a:prstClr val="black"/>
              </a:solidFill>
              <a:latin typeface="Montserrat" panose="020B0604020202020204" charset="-52"/>
            </a:endParaRPr>
          </a:p>
        </p:txBody>
      </p:sp>
      <p:sp>
        <p:nvSpPr>
          <p:cNvPr id="50" name="Content Placeholder 2">
            <a:extLst>
              <a:ext uri="{FF2B5EF4-FFF2-40B4-BE49-F238E27FC236}">
                <a16:creationId xmlns="" xmlns:a16="http://schemas.microsoft.com/office/drawing/2014/main" id="{EE6A9EAB-2112-41D3-9A49-E1FCD85C123F}"/>
              </a:ext>
            </a:extLst>
          </p:cNvPr>
          <p:cNvSpPr txBox="1">
            <a:spLocks/>
          </p:cNvSpPr>
          <p:nvPr/>
        </p:nvSpPr>
        <p:spPr>
          <a:xfrm>
            <a:off x="471142" y="4582660"/>
            <a:ext cx="2851264" cy="340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400" b="1" dirty="0">
              <a:solidFill>
                <a:prstClr val="black"/>
              </a:solidFill>
              <a:latin typeface="Montserrat" panose="020B060402020202020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8335" y="113216"/>
            <a:ext cx="5811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Montserrat Black" panose="00000A00000000000000" pitchFamily="50" charset="-52"/>
              </a:rPr>
              <a:t>ПРИЗНАНИЕ И </a:t>
            </a:r>
            <a:r>
              <a:rPr lang="ru-RU" sz="2400" b="1" dirty="0" smtClean="0">
                <a:solidFill>
                  <a:prstClr val="black"/>
                </a:solidFill>
                <a:latin typeface="Montserrat Black" panose="00000A00000000000000" pitchFamily="50" charset="-52"/>
              </a:rPr>
              <a:t>ВОВЛЕЧЕННОСТЬ</a:t>
            </a:r>
            <a:endParaRPr lang="ru-RU" sz="2400" b="1" dirty="0">
              <a:solidFill>
                <a:prstClr val="black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="" xmlns:a16="http://schemas.microsoft.com/office/drawing/2014/main" id="{EE6A9EAB-2112-41D3-9A49-E1FCD85C123F}"/>
              </a:ext>
            </a:extLst>
          </p:cNvPr>
          <p:cNvSpPr txBox="1">
            <a:spLocks/>
          </p:cNvSpPr>
          <p:nvPr/>
        </p:nvSpPr>
        <p:spPr>
          <a:xfrm>
            <a:off x="4280809" y="1624607"/>
            <a:ext cx="4012089" cy="511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100" b="1" dirty="0">
                <a:solidFill>
                  <a:prstClr val="white"/>
                </a:solidFill>
                <a:latin typeface="Montserrat" panose="020B0604020202020204" charset="-52"/>
              </a:rPr>
              <a:t>Председателем Организационного комитета станет гражданин Российской Федерации, заместителем председателя –  иностранный гражданин</a:t>
            </a:r>
          </a:p>
        </p:txBody>
      </p:sp>
      <p:pic>
        <p:nvPicPr>
          <p:cNvPr id="16" name="Рисунок 15" descr="C:\документы со старого ПК\Документы с диска C\лаборатория 1\Награды\длодлождлождлодлоолодлолодло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423" y="4831508"/>
            <a:ext cx="1642634" cy="2026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документы со старого ПК\Документы с диска C\лаборатория 1\Награды\длодлождлождлодлоо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55" y="4784722"/>
            <a:ext cx="1632086" cy="2036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Picture 5" descr="C:\документы со старого ПК\Документы с диска C\лаборатория 1\Награды\21312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660" y="4771448"/>
            <a:ext cx="1467849" cy="20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642" y="4795215"/>
            <a:ext cx="3192645" cy="20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22" y="4719843"/>
            <a:ext cx="1493997" cy="206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27" y="574880"/>
            <a:ext cx="6013759" cy="429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01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045" y="99647"/>
            <a:ext cx="4445000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Google Shape;152;p4"/>
          <p:cNvSpPr/>
          <p:nvPr/>
        </p:nvSpPr>
        <p:spPr>
          <a:xfrm>
            <a:off x="5334005" y="1201671"/>
            <a:ext cx="5720857" cy="461665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618" name="Заголовок 1"/>
          <p:cNvSpPr>
            <a:spLocks noGrp="1"/>
          </p:cNvSpPr>
          <p:nvPr>
            <p:ph type="title"/>
          </p:nvPr>
        </p:nvSpPr>
        <p:spPr>
          <a:xfrm>
            <a:off x="839793" y="457200"/>
            <a:ext cx="4435595" cy="1007806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/>
              <a:t>                                   </a:t>
            </a:r>
            <a:br>
              <a:rPr lang="ru-RU" altLang="ru-RU" dirty="0" smtClean="0"/>
            </a:br>
            <a:r>
              <a:rPr lang="ru-RU" altLang="ru-RU" dirty="0" smtClean="0"/>
              <a:t> </a:t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17" name="Рисунок 16"/>
          <p:cNvSpPr>
            <a:spLocks noGrp="1"/>
          </p:cNvSpPr>
          <p:nvPr>
            <p:ph type="pic" idx="1"/>
          </p:nvPr>
        </p:nvSpPr>
        <p:spPr/>
      </p:sp>
      <p:sp>
        <p:nvSpPr>
          <p:cNvPr id="18" name="Текст 1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>
            <a:hlinkClick r:id="rId4" action="ppaction://hlinkfile"/>
          </p:cNvPr>
          <p:cNvGraphicFramePr/>
          <p:nvPr>
            <p:extLst>
              <p:ext uri="{D42A27DB-BD31-4B8C-83A1-F6EECF244321}">
                <p14:modId xmlns:p14="http://schemas.microsoft.com/office/powerpoint/2010/main" val="1911356135"/>
              </p:ext>
            </p:extLst>
          </p:nvPr>
        </p:nvGraphicFramePr>
        <p:xfrm>
          <a:off x="335360" y="2"/>
          <a:ext cx="11856640" cy="6354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1" name="Picture 2" descr="C:\документы со старого ПК\Документы с диска C\Учеба питогу\Задания магистратура\Диссертация\материалы\Screenshot_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2" y="175847"/>
            <a:ext cx="5059253" cy="6222106"/>
          </a:xfrm>
          <a:prstGeom prst="rect">
            <a:avLst/>
          </a:prstGeom>
          <a:solidFill>
            <a:srgbClr val="BBE0E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9" name="TextBox 18"/>
          <p:cNvSpPr txBox="1"/>
          <p:nvPr/>
        </p:nvSpPr>
        <p:spPr>
          <a:xfrm>
            <a:off x="5334005" y="1201671"/>
            <a:ext cx="5853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 проекта "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АзБуКа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6" y="66640"/>
            <a:ext cx="1269994" cy="113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04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643</Words>
  <Application>Microsoft Office PowerPoint</Application>
  <PresentationFormat>Произвольный</PresentationFormat>
  <Paragraphs>102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1_Diseño predeterminado</vt:lpstr>
      <vt:lpstr>4_Office Theme</vt:lpstr>
      <vt:lpstr>Office Theme</vt:lpstr>
      <vt:lpstr>3_Office Theme</vt:lpstr>
      <vt:lpstr>1_Office Theme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MNS</dc:creator>
  <cp:lastModifiedBy>Слава и Ира</cp:lastModifiedBy>
  <cp:revision>61</cp:revision>
  <dcterms:created xsi:type="dcterms:W3CDTF">2020-04-24T12:23:13Z</dcterms:created>
  <dcterms:modified xsi:type="dcterms:W3CDTF">2022-10-20T12:41:18Z</dcterms:modified>
</cp:coreProperties>
</file>